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272" r:id="rId2"/>
    <p:sldId id="257" r:id="rId3"/>
    <p:sldId id="258" r:id="rId4"/>
    <p:sldId id="261" r:id="rId5"/>
    <p:sldId id="259" r:id="rId6"/>
    <p:sldId id="262" r:id="rId7"/>
    <p:sldId id="264" r:id="rId8"/>
    <p:sldId id="275" r:id="rId9"/>
    <p:sldId id="263" r:id="rId10"/>
    <p:sldId id="276" r:id="rId11"/>
    <p:sldId id="280" r:id="rId12"/>
    <p:sldId id="268" r:id="rId13"/>
    <p:sldId id="278" r:id="rId14"/>
    <p:sldId id="267" r:id="rId15"/>
    <p:sldId id="269" r:id="rId16"/>
    <p:sldId id="277" r:id="rId17"/>
    <p:sldId id="271" r:id="rId18"/>
  </p:sldIdLst>
  <p:sldSz cx="18288000" cy="10287000"/>
  <p:notesSz cx="6858000" cy="9144000"/>
  <p:embeddedFontLst>
    <p:embeddedFont>
      <p:font typeface="Calgary" panose="020B0604020202020204" charset="0"/>
      <p:regular r:id="rId21"/>
    </p:embeddedFont>
    <p:embeddedFont>
      <p:font typeface="Calibri" panose="020F0502020204030204" pitchFamily="34" charset="0"/>
      <p:regular r:id="rId22"/>
      <p:bold r:id="rId23"/>
      <p:italic r:id="rId24"/>
      <p:boldItalic r:id="rId25"/>
    </p:embeddedFont>
    <p:embeddedFont>
      <p:font typeface="Caravan" panose="020B0604020202020204" charset="-52"/>
      <p:regular r:id="rId26"/>
    </p:embeddedFont>
    <p:embeddedFont>
      <p:font typeface="Cormorant Garamond Bold" panose="020B0604020202020204" charset="0"/>
      <p:regular r:id="rId27"/>
    </p:embeddedFont>
    <p:embeddedFont>
      <p:font typeface="Cormorant Garamond Bold Italics" panose="020B0604020202020204" charset="0"/>
      <p:regular r:id="rId28"/>
    </p:embeddedFont>
    <p:embeddedFont>
      <p:font typeface="Cormorant Garamond Light" panose="020B0604020202020204" charset="0"/>
      <p:regular r:id="rId29"/>
      <p:italic r:id="rId30"/>
    </p:embeddedFont>
    <p:embeddedFont>
      <p:font typeface="Cormorant Garamond Medium" panose="020B0604020202020204" charset="0"/>
      <p:regular r:id="rId31"/>
    </p:embeddedFont>
    <p:embeddedFont>
      <p:font typeface="Cormorant Garamond Medium Italics" panose="020B0604020202020204" charset="0"/>
      <p:regular r:id="rId32"/>
    </p:embeddedFont>
    <p:embeddedFont>
      <p:font typeface="Evolve Sans" panose="020B0604020202020204" charset="0"/>
      <p:regular r:id="rId33"/>
    </p:embeddedFont>
    <p:embeddedFont>
      <p:font typeface="SimSun" panose="02010600030101010101" pitchFamily="2" charset="-122"/>
      <p:regular r:id="rId34"/>
    </p:embeddedFont>
    <p:embeddedFont>
      <p:font typeface="Stem Light" panose="020B0403020203020204" charset="0"/>
      <p:regular r:id="rId35"/>
    </p:embeddedFont>
    <p:embeddedFont>
      <p:font typeface="Stem Med" panose="020B0603020203020204" charset="0"/>
      <p:regular r:id="rId36"/>
    </p:embeddedFont>
    <p:embeddedFont>
      <p:font typeface="Stem SemLt" panose="020B0503020203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672" userDrawn="1">
          <p15:clr>
            <a:srgbClr val="A4A3A4"/>
          </p15:clr>
        </p15:guide>
        <p15:guide id="3" pos="10848" userDrawn="1">
          <p15:clr>
            <a:srgbClr val="A4A3A4"/>
          </p15:clr>
        </p15:guide>
        <p15:guide id="4" orient="horz" pos="5784" userDrawn="1">
          <p15:clr>
            <a:srgbClr val="A4A3A4"/>
          </p15:clr>
        </p15:guide>
        <p15:guide id="5" orient="horz" pos="3240" userDrawn="1">
          <p15:clr>
            <a:srgbClr val="A4A3A4"/>
          </p15:clr>
        </p15:guide>
        <p15:guide id="6" orient="horz" pos="5064" userDrawn="1">
          <p15:clr>
            <a:srgbClr val="A4A3A4"/>
          </p15:clr>
        </p15:guide>
        <p15:guide id="7" orient="horz" pos="1512" userDrawn="1">
          <p15:clr>
            <a:srgbClr val="A4A3A4"/>
          </p15:clr>
        </p15:guide>
        <p15:guide id="8" pos="5136" userDrawn="1">
          <p15:clr>
            <a:srgbClr val="A4A3A4"/>
          </p15:clr>
        </p15:guide>
        <p15:guide id="9" pos="6509" userDrawn="1">
          <p15:clr>
            <a:srgbClr val="A4A3A4"/>
          </p15:clr>
        </p15:guide>
        <p15:guide id="10" orient="horz" pos="37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E3"/>
    <a:srgbClr val="F1EDEA"/>
    <a:srgbClr val="A7A7A7"/>
    <a:srgbClr val="663300"/>
    <a:srgbClr val="F6F3EE"/>
    <a:srgbClr val="DDDDDD"/>
    <a:srgbClr val="0F0F11"/>
    <a:srgbClr val="F8C474"/>
    <a:srgbClr val="726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varScale="1">
        <p:scale>
          <a:sx n="54" d="100"/>
          <a:sy n="54" d="100"/>
        </p:scale>
        <p:origin x="533" y="48"/>
      </p:cViewPr>
      <p:guideLst>
        <p:guide orient="horz" pos="648"/>
        <p:guide pos="672"/>
        <p:guide pos="10848"/>
        <p:guide orient="horz" pos="5784"/>
        <p:guide orient="horz" pos="3240"/>
        <p:guide orient="horz" pos="5064"/>
        <p:guide orient="horz" pos="1512"/>
        <p:guide pos="5136"/>
        <p:guide pos="6509"/>
        <p:guide orient="horz" pos="372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F9CEA9-BD48-4011-940B-5799B053EB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84E972B-1CF4-418E-BABE-2541C1B67F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77C25D-AB68-4DD3-81D0-E05F45AA54A7}" type="datetimeFigureOut">
              <a:rPr lang="en-IL" smtClean="0"/>
              <a:t>19/01/2025</a:t>
            </a:fld>
            <a:endParaRPr lang="en-IL"/>
          </a:p>
        </p:txBody>
      </p:sp>
      <p:sp>
        <p:nvSpPr>
          <p:cNvPr id="4" name="Footer Placeholder 3">
            <a:extLst>
              <a:ext uri="{FF2B5EF4-FFF2-40B4-BE49-F238E27FC236}">
                <a16:creationId xmlns:a16="http://schemas.microsoft.com/office/drawing/2014/main" id="{093556FD-F264-49D3-8C23-AAA545FFC7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3650829F-8284-43E2-B00A-369CAE2DA8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7FD817-1B28-430D-91E9-25886CE01DE6}" type="slidenum">
              <a:rPr lang="en-IL" smtClean="0"/>
              <a:t>‹#›</a:t>
            </a:fld>
            <a:endParaRPr lang="en-IL"/>
          </a:p>
        </p:txBody>
      </p:sp>
    </p:spTree>
    <p:extLst>
      <p:ext uri="{BB962C8B-B14F-4D97-AF65-F5344CB8AC3E}">
        <p14:creationId xmlns:p14="http://schemas.microsoft.com/office/powerpoint/2010/main" val="2465602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3F513-AB92-405F-8B29-86F05EEFCE64}" type="datetimeFigureOut">
              <a:rPr lang="ru-RU" smtClean="0"/>
              <a:t>19.01.2025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CF078-4C9D-4971-A773-C26765A27091}" type="slidenum">
              <a:rPr lang="ru-RU" smtClean="0"/>
              <a:t>‹#›</a:t>
            </a:fld>
            <a:endParaRPr lang="ru-RU"/>
          </a:p>
        </p:txBody>
      </p:sp>
    </p:spTree>
    <p:extLst>
      <p:ext uri="{BB962C8B-B14F-4D97-AF65-F5344CB8AC3E}">
        <p14:creationId xmlns:p14="http://schemas.microsoft.com/office/powerpoint/2010/main" val="50456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74CF078-4C9D-4971-A773-C26765A27091}" type="slidenum">
              <a:rPr lang="ru-RU" smtClean="0"/>
              <a:t>7</a:t>
            </a:fld>
            <a:endParaRPr lang="ru-RU"/>
          </a:p>
        </p:txBody>
      </p:sp>
    </p:spTree>
    <p:extLst>
      <p:ext uri="{BB962C8B-B14F-4D97-AF65-F5344CB8AC3E}">
        <p14:creationId xmlns:p14="http://schemas.microsoft.com/office/powerpoint/2010/main" val="314967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74CF078-4C9D-4971-A773-C26765A27091}" type="slidenum">
              <a:rPr lang="ru-RU" smtClean="0"/>
              <a:t>13</a:t>
            </a:fld>
            <a:endParaRPr lang="ru-RU"/>
          </a:p>
        </p:txBody>
      </p:sp>
    </p:spTree>
    <p:extLst>
      <p:ext uri="{BB962C8B-B14F-4D97-AF65-F5344CB8AC3E}">
        <p14:creationId xmlns:p14="http://schemas.microsoft.com/office/powerpoint/2010/main" val="8585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F404FC-AAAD-48EB-9917-17FE6EB29FD3}" type="datetime1">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1B1DF-F67C-4F3E-A0AB-A6FD2C65F68E}" type="datetime1">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DEF2D5-C331-45A4-9462-E97F8BF962E0}" type="datetime1">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239B5E-DF45-46C7-90ED-5194BCAD9B50}" type="datetime1">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540CA4-DCF6-497D-B626-5AF57BF426F6}" type="datetime1">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4F7BF7-A9F4-4FD0-954C-A6DF47DFB31C}" type="datetime1">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89F4B5-9920-4F15-B17D-770AD9C01167}" type="datetime1">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07ED19-C781-41C9-BB60-A885FA09E954}" type="datetime1">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997EB2-44B1-431A-AB48-C82939F59E9D}" type="datetime1">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38101A-8E2B-4F4D-9290-1A29147AA31C}" type="datetime1">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9E5DF0-3EAF-476E-8E6D-1FFA4084C38F}" type="datetime1">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0F440-9AC1-4BAF-AA66-959237A5F770}" type="datetime1">
              <a:rPr lang="en-US" smtClean="0"/>
              <a:t>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29" b="-8888"/>
            </a:stretch>
          </a:blipFill>
        </p:spPr>
        <p:txBody>
          <a:bodyPr/>
          <a:lstStyle/>
          <a:p>
            <a:endParaRPr lang="en-US"/>
          </a:p>
        </p:txBody>
      </p:sp>
      <p:grpSp>
        <p:nvGrpSpPr>
          <p:cNvPr id="5" name="Group 5"/>
          <p:cNvGrpSpPr/>
          <p:nvPr/>
        </p:nvGrpSpPr>
        <p:grpSpPr>
          <a:xfrm>
            <a:off x="0" y="9344025"/>
            <a:ext cx="18288000" cy="1028700"/>
            <a:chOff x="0" y="0"/>
            <a:chExt cx="6186311" cy="347980"/>
          </a:xfrm>
        </p:grpSpPr>
        <p:sp>
          <p:nvSpPr>
            <p:cNvPr id="6" name="Freeform 6"/>
            <p:cNvSpPr/>
            <p:nvPr/>
          </p:nvSpPr>
          <p:spPr>
            <a:xfrm>
              <a:off x="0" y="0"/>
              <a:ext cx="6186311" cy="347980"/>
            </a:xfrm>
            <a:custGeom>
              <a:avLst/>
              <a:gdLst/>
              <a:ahLst/>
              <a:cxnLst/>
              <a:rect l="l" t="t" r="r" b="b"/>
              <a:pathLst>
                <a:path w="6186311" h="347980">
                  <a:moveTo>
                    <a:pt x="0" y="0"/>
                  </a:moveTo>
                  <a:lnTo>
                    <a:pt x="6186311" y="0"/>
                  </a:lnTo>
                  <a:lnTo>
                    <a:pt x="6186311" y="347980"/>
                  </a:lnTo>
                  <a:lnTo>
                    <a:pt x="0" y="347980"/>
                  </a:lnTo>
                  <a:close/>
                </a:path>
              </a:pathLst>
            </a:custGeom>
            <a:solidFill>
              <a:srgbClr val="3B302E"/>
            </a:solidFill>
          </p:spPr>
          <p:txBody>
            <a:bodyPr/>
            <a:lstStyle/>
            <a:p>
              <a:endParaRPr lang="en-US"/>
            </a:p>
          </p:txBody>
        </p:sp>
      </p:grpSp>
      <p:sp>
        <p:nvSpPr>
          <p:cNvPr id="7" name="AutoShape 7"/>
          <p:cNvSpPr/>
          <p:nvPr/>
        </p:nvSpPr>
        <p:spPr>
          <a:xfrm rot="5400000">
            <a:off x="292466" y="2622629"/>
            <a:ext cx="1548668" cy="0"/>
          </a:xfrm>
          <a:prstGeom prst="line">
            <a:avLst/>
          </a:prstGeom>
          <a:ln w="19050" cap="rnd">
            <a:solidFill>
              <a:srgbClr val="FFFFFF"/>
            </a:solidFill>
            <a:prstDash val="solid"/>
            <a:headEnd type="none" w="sm" len="sm"/>
            <a:tailEnd type="none" w="sm" len="sm"/>
          </a:ln>
        </p:spPr>
        <p:txBody>
          <a:bodyPr/>
          <a:lstStyle/>
          <a:p>
            <a:endParaRPr lang="en-US"/>
          </a:p>
        </p:txBody>
      </p:sp>
      <p:sp>
        <p:nvSpPr>
          <p:cNvPr id="9" name="TextBox 9"/>
          <p:cNvSpPr txBox="1"/>
          <p:nvPr/>
        </p:nvSpPr>
        <p:spPr>
          <a:xfrm>
            <a:off x="6761884" y="9572942"/>
            <a:ext cx="4764232" cy="668645"/>
          </a:xfrm>
          <a:prstGeom prst="rect">
            <a:avLst/>
          </a:prstGeom>
        </p:spPr>
        <p:txBody>
          <a:bodyPr lIns="0" tIns="0" rIns="0" bIns="0" rtlCol="0" anchor="t">
            <a:spAutoFit/>
          </a:bodyPr>
          <a:lstStyle/>
          <a:p>
            <a:pPr marL="0" marR="0" lvl="0" indent="0" algn="ctr" defTabSz="914400" rtl="0" eaLnBrk="1" fontAlgn="auto" latinLnBrk="0" hangingPunct="1">
              <a:lnSpc>
                <a:spcPts val="2660"/>
              </a:lnSpc>
              <a:spcBef>
                <a:spcPct val="0"/>
              </a:spcBef>
              <a:spcAft>
                <a:spcPts val="0"/>
              </a:spcAft>
              <a:buClrTx/>
              <a:buSzTx/>
              <a:buFontTx/>
              <a:buNone/>
              <a:tabLst/>
              <a:defRPr/>
            </a:pPr>
            <a:r>
              <a:rPr lang="en-US" sz="1900" spc="286" dirty="0">
                <a:solidFill>
                  <a:srgbClr val="FFFFFF">
                    <a:alpha val="78824"/>
                  </a:srgbClr>
                </a:solidFill>
                <a:latin typeface="Stem SemLt" panose="020B0503020203020204" pitchFamily="34" charset="-52"/>
              </a:rPr>
              <a:t>October 2024</a:t>
            </a:r>
          </a:p>
          <a:p>
            <a:pPr marL="0" marR="0" lvl="0" indent="0" algn="ctr" defTabSz="914400" rtl="0" eaLnBrk="1" fontAlgn="auto" latinLnBrk="0" hangingPunct="1">
              <a:lnSpc>
                <a:spcPts val="2660"/>
              </a:lnSpc>
              <a:spcBef>
                <a:spcPct val="0"/>
              </a:spcBef>
              <a:spcAft>
                <a:spcPts val="0"/>
              </a:spcAft>
              <a:buClrTx/>
              <a:buSzTx/>
              <a:buFontTx/>
              <a:buNone/>
              <a:tabLst/>
              <a:defRPr/>
            </a:pPr>
            <a:endParaRPr kumimoji="0" lang="en-US" sz="1900" b="0" i="0" u="none" strike="noStrike" kern="1200" cap="none" spc="286" normalizeH="0" baseline="0" noProof="0" dirty="0">
              <a:ln>
                <a:noFill/>
              </a:ln>
              <a:solidFill>
                <a:srgbClr val="FFFFFF">
                  <a:alpha val="78824"/>
                </a:srgbClr>
              </a:solidFill>
              <a:effectLst/>
              <a:uLnTx/>
              <a:uFillTx/>
              <a:latin typeface="Stem SemLt" panose="020B0503020203020204" pitchFamily="34" charset="-52"/>
            </a:endParaRPr>
          </a:p>
        </p:txBody>
      </p:sp>
      <p:sp>
        <p:nvSpPr>
          <p:cNvPr id="10" name="TextBox 10"/>
          <p:cNvSpPr txBox="1"/>
          <p:nvPr/>
        </p:nvSpPr>
        <p:spPr>
          <a:xfrm>
            <a:off x="10216460" y="8174973"/>
            <a:ext cx="8056300" cy="948978"/>
          </a:xfrm>
          <a:prstGeom prst="rect">
            <a:avLst/>
          </a:prstGeom>
        </p:spPr>
        <p:txBody>
          <a:bodyPr lIns="0" tIns="0" rIns="0" bIns="0" rtlCol="0" anchor="t">
            <a:spAutoFit/>
          </a:bodyPr>
          <a:lstStyle/>
          <a:p>
            <a:pPr marL="0" marR="0" lvl="0" indent="0" algn="ctr" defTabSz="914400" rtl="0" eaLnBrk="1" fontAlgn="auto" latinLnBrk="0" hangingPunct="1">
              <a:lnSpc>
                <a:spcPts val="7419"/>
              </a:lnSpc>
              <a:spcBef>
                <a:spcPct val="0"/>
              </a:spcBef>
              <a:spcAft>
                <a:spcPts val="0"/>
              </a:spcAft>
              <a:buClrTx/>
              <a:buSzTx/>
              <a:buFontTx/>
              <a:buNone/>
              <a:tabLst/>
              <a:defRPr/>
            </a:pPr>
            <a:r>
              <a:rPr kumimoji="0" lang="en-US" sz="11500" b="0" i="0" u="none" strike="noStrike" kern="1200" cap="none" spc="164" normalizeH="0" baseline="0" noProof="0" dirty="0">
                <a:ln>
                  <a:noFill/>
                </a:ln>
                <a:solidFill>
                  <a:schemeClr val="bg1"/>
                </a:solidFill>
                <a:effectLst/>
                <a:uLnTx/>
                <a:uFillTx/>
                <a:latin typeface="Caravan" pitchFamily="2" charset="-52"/>
                <a:ea typeface="+mn-ea"/>
                <a:cs typeface="+mn-cs"/>
              </a:rPr>
              <a:t>Presentation</a:t>
            </a:r>
          </a:p>
        </p:txBody>
      </p:sp>
      <p:sp>
        <p:nvSpPr>
          <p:cNvPr id="11" name="TextBox 11"/>
          <p:cNvSpPr txBox="1"/>
          <p:nvPr/>
        </p:nvSpPr>
        <p:spPr>
          <a:xfrm>
            <a:off x="1066800" y="962025"/>
            <a:ext cx="4287979" cy="334066"/>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190" normalizeH="0" baseline="0" noProof="0">
                <a:ln>
                  <a:noFill/>
                </a:ln>
                <a:solidFill>
                  <a:srgbClr val="FFFFFF"/>
                </a:solidFill>
                <a:effectLst/>
                <a:uLnTx/>
                <a:uFillTx/>
                <a:latin typeface="Stem Light" panose="020B0403020203020204" pitchFamily="34" charset="-52"/>
              </a:rPr>
              <a:t>(</a:t>
            </a:r>
            <a:r>
              <a:rPr kumimoji="0" lang="en-US" sz="2000" b="0" i="0" u="none" strike="noStrike" kern="1200" cap="none" spc="190" normalizeH="0" baseline="0" noProof="0" dirty="0">
                <a:ln>
                  <a:noFill/>
                </a:ln>
                <a:solidFill>
                  <a:srgbClr val="FFFFFF"/>
                </a:solidFill>
                <a:effectLst/>
                <a:uLnTx/>
                <a:uFillTx/>
                <a:latin typeface="Stem Light" panose="020B0403020203020204" pitchFamily="34" charset="-52"/>
              </a:rPr>
              <a:t>BDA5)</a:t>
            </a:r>
          </a:p>
        </p:txBody>
      </p:sp>
      <p:sp>
        <p:nvSpPr>
          <p:cNvPr id="12" name="TextBox 12"/>
          <p:cNvSpPr txBox="1"/>
          <p:nvPr/>
        </p:nvSpPr>
        <p:spPr>
          <a:xfrm>
            <a:off x="13487400" y="962025"/>
            <a:ext cx="3771900" cy="338298"/>
          </a:xfrm>
          <a:prstGeom prst="rect">
            <a:avLst/>
          </a:prstGeom>
        </p:spPr>
        <p:txBody>
          <a:bodyPr wrap="square" lIns="0" tIns="0" rIns="0" bIns="0" rtlCol="0" anchor="t">
            <a:spAutoFit/>
          </a:bodyPr>
          <a:lstStyle/>
          <a:p>
            <a:pPr marL="0" marR="0" lvl="0" indent="0" algn="r" defTabSz="914400" rtl="0" eaLnBrk="1" fontAlgn="auto" latinLnBrk="0" hangingPunct="1">
              <a:lnSpc>
                <a:spcPts val="2800"/>
              </a:lnSpc>
              <a:spcBef>
                <a:spcPts val="0"/>
              </a:spcBef>
              <a:spcAft>
                <a:spcPts val="0"/>
              </a:spcAft>
              <a:buClrTx/>
              <a:buSzTx/>
              <a:buFontTx/>
              <a:buNone/>
              <a:tabLst/>
              <a:defRPr/>
            </a:pPr>
            <a:r>
              <a:rPr lang="en-US" sz="2000" spc="190" dirty="0">
                <a:solidFill>
                  <a:srgbClr val="FFFFFF"/>
                </a:solidFill>
                <a:latin typeface="Stem Med" panose="020B0603020203020204" pitchFamily="34" charset="-52"/>
              </a:rPr>
              <a:t>TATIANA</a:t>
            </a:r>
            <a:r>
              <a:rPr lang="uk-UA" sz="2000" spc="190" dirty="0">
                <a:solidFill>
                  <a:srgbClr val="FFFFFF"/>
                </a:solidFill>
                <a:latin typeface="Stem Med" panose="020B0603020203020204" pitchFamily="34" charset="-52"/>
              </a:rPr>
              <a:t> </a:t>
            </a:r>
            <a:r>
              <a:rPr lang="en-US" sz="2000" spc="190" dirty="0">
                <a:solidFill>
                  <a:srgbClr val="FFFFFF"/>
                </a:solidFill>
                <a:latin typeface="Stem Med" panose="020B0603020203020204" pitchFamily="34" charset="-52"/>
              </a:rPr>
              <a:t>SHUPIK </a:t>
            </a:r>
          </a:p>
        </p:txBody>
      </p:sp>
      <p:pic>
        <p:nvPicPr>
          <p:cNvPr id="16" name="Picture 15">
            <a:extLst>
              <a:ext uri="{FF2B5EF4-FFF2-40B4-BE49-F238E27FC236}">
                <a16:creationId xmlns:a16="http://schemas.microsoft.com/office/drawing/2014/main" id="{5139D51D-D1B0-4DB4-AE97-64B9D4B16F13}"/>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
                    </a14:imgEffect>
                    <a14:imgEffect>
                      <a14:colorTemperature colorTemp="11205"/>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24007" y="1848295"/>
            <a:ext cx="15697192" cy="6137778"/>
          </a:xfrm>
          <a:prstGeom prst="rect">
            <a:avLst/>
          </a:prstGeom>
          <a:gradFill>
            <a:gsLst>
              <a:gs pos="0">
                <a:schemeClr val="accent2">
                  <a:lumMod val="0"/>
                  <a:lumOff val="100000"/>
                </a:schemeClr>
              </a:gs>
              <a:gs pos="60000">
                <a:schemeClr val="accent2">
                  <a:lumMod val="0"/>
                  <a:lumOff val="100000"/>
                </a:schemeClr>
              </a:gs>
              <a:gs pos="100000">
                <a:schemeClr val="accent2">
                  <a:lumMod val="100000"/>
                </a:schemeClr>
              </a:gs>
            </a:gsLst>
            <a:path path="rect">
              <a:fillToRect l="100000" t="100000"/>
            </a:path>
          </a:gradFill>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7" name="TextBox 8">
            <a:extLst>
              <a:ext uri="{FF2B5EF4-FFF2-40B4-BE49-F238E27FC236}">
                <a16:creationId xmlns:a16="http://schemas.microsoft.com/office/drawing/2014/main" id="{28EF0BCA-1384-4A43-805D-E1A2626DB353}"/>
              </a:ext>
            </a:extLst>
          </p:cNvPr>
          <p:cNvSpPr txBox="1"/>
          <p:nvPr/>
        </p:nvSpPr>
        <p:spPr>
          <a:xfrm>
            <a:off x="1028700" y="1651775"/>
            <a:ext cx="10694294" cy="6334298"/>
          </a:xfrm>
          <a:prstGeom prst="rect">
            <a:avLst/>
          </a:prstGeom>
        </p:spPr>
        <p:txBody>
          <a:bodyPr wrap="square" lIns="0" tIns="0" rIns="0" bIns="0" rtlCol="0" anchor="t">
            <a:spAutoFit/>
          </a:bodyPr>
          <a:lstStyle/>
          <a:p>
            <a:pPr marL="0" marR="0" lvl="0" indent="0" algn="ctr" defTabSz="914400" rtl="0" eaLnBrk="1" fontAlgn="auto" latinLnBrk="0" hangingPunct="1">
              <a:lnSpc>
                <a:spcPts val="26599"/>
              </a:lnSpc>
              <a:spcBef>
                <a:spcPct val="0"/>
              </a:spcBef>
              <a:spcAft>
                <a:spcPts val="0"/>
              </a:spcAft>
              <a:buClrTx/>
              <a:buSzTx/>
              <a:buFontTx/>
              <a:buNone/>
              <a:tabLst/>
              <a:defRPr/>
            </a:pPr>
            <a:r>
              <a:rPr lang="en-US" sz="10500" spc="1652" dirty="0">
                <a:solidFill>
                  <a:srgbClr val="FFFFFF"/>
                </a:solidFill>
                <a:latin typeface="Cormorant Garamond Light"/>
              </a:rPr>
              <a:t>HAPPY</a:t>
            </a:r>
          </a:p>
          <a:p>
            <a:pPr marL="0" marR="0" lvl="0" indent="0" algn="ctr" defTabSz="914400" rtl="0" eaLnBrk="1" fontAlgn="auto" latinLnBrk="0" hangingPunct="1">
              <a:lnSpc>
                <a:spcPts val="26599"/>
              </a:lnSpc>
              <a:spcBef>
                <a:spcPct val="0"/>
              </a:spcBef>
              <a:spcAft>
                <a:spcPts val="0"/>
              </a:spcAft>
              <a:buClrTx/>
              <a:buSzTx/>
              <a:buFontTx/>
              <a:buNone/>
              <a:tabLst/>
              <a:defRPr/>
            </a:pPr>
            <a:r>
              <a:rPr lang="en-US" sz="10500" spc="1652" dirty="0">
                <a:solidFill>
                  <a:srgbClr val="FFFFFF"/>
                </a:solidFill>
                <a:latin typeface="Cormorant Garamond Light"/>
              </a:rPr>
              <a:t>INSURANCE</a:t>
            </a:r>
            <a:endParaRPr kumimoji="0" lang="en-US" sz="10500" b="0" i="0" u="none" strike="noStrike" kern="1200" cap="none" spc="1652" normalizeH="0" baseline="0" noProof="0" dirty="0">
              <a:ln>
                <a:noFill/>
              </a:ln>
              <a:solidFill>
                <a:srgbClr val="FFFFFF"/>
              </a:solidFill>
              <a:effectLst/>
              <a:uLnTx/>
              <a:uFillTx/>
              <a:latin typeface="Cormorant Garamond Light"/>
              <a:ea typeface="+mn-ea"/>
              <a:cs typeface="+mn-cs"/>
            </a:endParaRPr>
          </a:p>
        </p:txBody>
      </p:sp>
      <p:sp>
        <p:nvSpPr>
          <p:cNvPr id="3" name="Slide Number Placeholder 2">
            <a:extLst>
              <a:ext uri="{FF2B5EF4-FFF2-40B4-BE49-F238E27FC236}">
                <a16:creationId xmlns:a16="http://schemas.microsoft.com/office/drawing/2014/main" id="{0A8D69DC-D720-4C7E-8C2D-D7BFBC459B87}"/>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60262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US"/>
          </a:p>
        </p:txBody>
      </p:sp>
      <p:grpSp>
        <p:nvGrpSpPr>
          <p:cNvPr id="9" name="Group 9"/>
          <p:cNvGrpSpPr/>
          <p:nvPr/>
        </p:nvGrpSpPr>
        <p:grpSpPr>
          <a:xfrm>
            <a:off x="0" y="-12092"/>
            <a:ext cx="5487901" cy="10299089"/>
            <a:chOff x="0" y="0"/>
            <a:chExt cx="1856401" cy="3483890"/>
          </a:xfrm>
        </p:grpSpPr>
        <p:sp>
          <p:nvSpPr>
            <p:cNvPr id="10" name="Freeform 10"/>
            <p:cNvSpPr/>
            <p:nvPr/>
          </p:nvSpPr>
          <p:spPr>
            <a:xfrm>
              <a:off x="0" y="0"/>
              <a:ext cx="1856401" cy="3483890"/>
            </a:xfrm>
            <a:custGeom>
              <a:avLst/>
              <a:gdLst/>
              <a:ahLst/>
              <a:cxnLst/>
              <a:rect l="l" t="t" r="r" b="b"/>
              <a:pathLst>
                <a:path w="1693343" h="3483890">
                  <a:moveTo>
                    <a:pt x="0" y="0"/>
                  </a:moveTo>
                  <a:lnTo>
                    <a:pt x="1693343" y="0"/>
                  </a:lnTo>
                  <a:lnTo>
                    <a:pt x="1693343" y="3483890"/>
                  </a:lnTo>
                  <a:lnTo>
                    <a:pt x="0" y="3483890"/>
                  </a:lnTo>
                  <a:close/>
                </a:path>
              </a:pathLst>
            </a:custGeom>
            <a:solidFill>
              <a:srgbClr val="383027"/>
            </a:solidFill>
          </p:spPr>
          <p:txBody>
            <a:bodyPr/>
            <a:lstStyle/>
            <a:p>
              <a:endParaRPr lang="ru-RU" dirty="0"/>
            </a:p>
          </p:txBody>
        </p:sp>
      </p:grpSp>
      <p:sp>
        <p:nvSpPr>
          <p:cNvPr id="14" name="TextBox 14"/>
          <p:cNvSpPr txBox="1"/>
          <p:nvPr/>
        </p:nvSpPr>
        <p:spPr>
          <a:xfrm>
            <a:off x="158561" y="1941182"/>
            <a:ext cx="2843719" cy="7355219"/>
          </a:xfrm>
          <a:prstGeom prst="rect">
            <a:avLst/>
          </a:prstGeom>
        </p:spPr>
        <p:txBody>
          <a:bodyPr wrap="square" lIns="0" tIns="0" rIns="0" bIns="0" rtlCol="0" anchor="t">
            <a:spAutoFit/>
          </a:bodyPr>
          <a:lstStyle/>
          <a:p>
            <a:pPr>
              <a:lnSpc>
                <a:spcPts val="3359"/>
              </a:lnSpc>
            </a:pPr>
            <a:r>
              <a:rPr lang="en-US" sz="2400" spc="228" dirty="0">
                <a:solidFill>
                  <a:srgbClr val="FFFBF7"/>
                </a:solidFill>
                <a:latin typeface="SimSun" panose="02010600030101010101" pitchFamily="2" charset="-122"/>
                <a:ea typeface="SimSun" panose="02010600030101010101" pitchFamily="2" charset="-122"/>
              </a:rPr>
              <a:t>The report allows to see returning customers, new customers and lost customers according to selected</a:t>
            </a:r>
          </a:p>
          <a:p>
            <a:pPr>
              <a:lnSpc>
                <a:spcPts val="3359"/>
              </a:lnSpc>
            </a:pPr>
            <a:r>
              <a:rPr lang="en-US" sz="2400" spc="228" dirty="0">
                <a:solidFill>
                  <a:srgbClr val="FFFBF7"/>
                </a:solidFill>
                <a:latin typeface="SimSun" panose="02010600030101010101" pitchFamily="2" charset="-122"/>
                <a:ea typeface="SimSun" panose="02010600030101010101" pitchFamily="2" charset="-122"/>
              </a:rPr>
              <a:t>years at the click of a button. In addition, you can see customer revenues according to date filtering. </a:t>
            </a:r>
          </a:p>
        </p:txBody>
      </p:sp>
      <p:sp>
        <p:nvSpPr>
          <p:cNvPr id="15" name="AutoShape 15"/>
          <p:cNvSpPr/>
          <p:nvPr/>
        </p:nvSpPr>
        <p:spPr>
          <a:xfrm>
            <a:off x="1524000" y="663448"/>
            <a:ext cx="3340083" cy="0"/>
          </a:xfrm>
          <a:prstGeom prst="line">
            <a:avLst/>
          </a:prstGeom>
          <a:ln w="19050" cap="rnd">
            <a:solidFill>
              <a:srgbClr val="FFFBF7"/>
            </a:solidFill>
            <a:prstDash val="solid"/>
            <a:headEnd type="none" w="sm" len="sm"/>
            <a:tailEnd type="none" w="sm" len="sm"/>
          </a:ln>
        </p:spPr>
        <p:txBody>
          <a:bodyPr/>
          <a:lstStyle/>
          <a:p>
            <a:endParaRPr lang="en-US"/>
          </a:p>
        </p:txBody>
      </p:sp>
      <p:sp>
        <p:nvSpPr>
          <p:cNvPr id="18" name="TextBox 3">
            <a:extLst>
              <a:ext uri="{FF2B5EF4-FFF2-40B4-BE49-F238E27FC236}">
                <a16:creationId xmlns:a16="http://schemas.microsoft.com/office/drawing/2014/main" id="{874061BF-8D9F-4F63-A43B-EEABB9A4676F}"/>
              </a:ext>
            </a:extLst>
          </p:cNvPr>
          <p:cNvSpPr txBox="1"/>
          <p:nvPr/>
        </p:nvSpPr>
        <p:spPr>
          <a:xfrm>
            <a:off x="2362200" y="-120218"/>
            <a:ext cx="12391537" cy="776046"/>
          </a:xfrm>
          <a:prstGeom prst="rect">
            <a:avLst/>
          </a:prstGeom>
        </p:spPr>
        <p:txBody>
          <a:bodyPr wrap="square" lIns="0" tIns="0" rIns="0" bIns="0" rtlCol="0" anchor="t">
            <a:spAutoFit/>
          </a:bodyPr>
          <a:lstStyle/>
          <a:p>
            <a:pPr>
              <a:lnSpc>
                <a:spcPts val="6435"/>
              </a:lnSpc>
            </a:pPr>
            <a:r>
              <a:rPr lang="en-US" sz="4400" spc="690" dirty="0">
                <a:solidFill>
                  <a:schemeClr val="bg1"/>
                </a:solidFill>
                <a:latin typeface="Cormorant Garamond Medium"/>
              </a:rPr>
              <a:t>Returning</a:t>
            </a:r>
            <a:r>
              <a:rPr lang="en-US" sz="4400" spc="690" dirty="0">
                <a:solidFill>
                  <a:srgbClr val="3B302E"/>
                </a:solidFill>
                <a:latin typeface="Cormorant Garamond Medium"/>
              </a:rPr>
              <a:t>-New-Lost Customers Analysis</a:t>
            </a:r>
          </a:p>
        </p:txBody>
      </p:sp>
      <p:sp>
        <p:nvSpPr>
          <p:cNvPr id="21" name="AutoShape 3">
            <a:extLst>
              <a:ext uri="{FF2B5EF4-FFF2-40B4-BE49-F238E27FC236}">
                <a16:creationId xmlns:a16="http://schemas.microsoft.com/office/drawing/2014/main" id="{860E6E24-CC68-42B0-87A1-016E1368185E}"/>
              </a:ext>
            </a:extLst>
          </p:cNvPr>
          <p:cNvSpPr/>
          <p:nvPr/>
        </p:nvSpPr>
        <p:spPr>
          <a:xfrm>
            <a:off x="-7864" y="9791700"/>
            <a:ext cx="18295864" cy="0"/>
          </a:xfrm>
          <a:prstGeom prst="line">
            <a:avLst/>
          </a:prstGeom>
          <a:ln w="19050" cap="rnd">
            <a:solidFill>
              <a:srgbClr val="FFF0E3"/>
            </a:solidFill>
            <a:prstDash val="solid"/>
            <a:headEnd type="none" w="sm" len="sm"/>
            <a:tailEnd type="none" w="sm" len="sm"/>
          </a:ln>
        </p:spPr>
        <p:txBody>
          <a:bodyPr/>
          <a:lstStyle/>
          <a:p>
            <a:endParaRPr lang="en-US"/>
          </a:p>
        </p:txBody>
      </p:sp>
      <p:pic>
        <p:nvPicPr>
          <p:cNvPr id="4" name="Picture 3">
            <a:extLst>
              <a:ext uri="{FF2B5EF4-FFF2-40B4-BE49-F238E27FC236}">
                <a16:creationId xmlns:a16="http://schemas.microsoft.com/office/drawing/2014/main" id="{C8FBBC9D-EE29-41C0-ACBC-4AAB5F7117A6}"/>
              </a:ext>
            </a:extLst>
          </p:cNvPr>
          <p:cNvPicPr>
            <a:picLocks noChangeAspect="1"/>
          </p:cNvPicPr>
          <p:nvPr/>
        </p:nvPicPr>
        <p:blipFill>
          <a:blip r:embed="rId3"/>
          <a:stretch>
            <a:fillRect/>
          </a:stretch>
        </p:blipFill>
        <p:spPr>
          <a:xfrm>
            <a:off x="3017401" y="952499"/>
            <a:ext cx="14737476" cy="8229597"/>
          </a:xfrm>
          <a:prstGeom prst="rect">
            <a:avLst/>
          </a:prstGeom>
        </p:spPr>
      </p:pic>
    </p:spTree>
    <p:extLst>
      <p:ext uri="{BB962C8B-B14F-4D97-AF65-F5344CB8AC3E}">
        <p14:creationId xmlns:p14="http://schemas.microsoft.com/office/powerpoint/2010/main" val="124562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657" y="0"/>
            <a:ext cx="12192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969" r="-7198" b="-4380"/>
            </a:stretch>
          </a:blipFill>
        </p:spPr>
        <p:txBody>
          <a:bodyPr/>
          <a:lstStyle/>
          <a:p>
            <a:endParaRPr lang="en-US"/>
          </a:p>
        </p:txBody>
      </p:sp>
      <p:pic>
        <p:nvPicPr>
          <p:cNvPr id="25" name="Picture 24">
            <a:extLst>
              <a:ext uri="{FF2B5EF4-FFF2-40B4-BE49-F238E27FC236}">
                <a16:creationId xmlns:a16="http://schemas.microsoft.com/office/drawing/2014/main" id="{AA867E50-EB49-4BAB-87D8-030D0F6A1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0909" y="419100"/>
            <a:ext cx="8515348" cy="8458200"/>
          </a:xfrm>
          <a:prstGeom prst="rect">
            <a:avLst/>
          </a:prstGeom>
          <a:ln>
            <a:solidFill>
              <a:srgbClr val="663300"/>
            </a:solidFill>
          </a:ln>
        </p:spPr>
      </p:pic>
      <p:grpSp>
        <p:nvGrpSpPr>
          <p:cNvPr id="3" name="Group 3"/>
          <p:cNvGrpSpPr/>
          <p:nvPr/>
        </p:nvGrpSpPr>
        <p:grpSpPr>
          <a:xfrm rot="5400000">
            <a:off x="7677150" y="-268190"/>
            <a:ext cx="2933700" cy="18288000"/>
            <a:chOff x="0" y="0"/>
            <a:chExt cx="1284931" cy="6908631"/>
          </a:xfrm>
        </p:grpSpPr>
        <p:sp>
          <p:nvSpPr>
            <p:cNvPr id="4" name="Freeform 4"/>
            <p:cNvSpPr/>
            <p:nvPr/>
          </p:nvSpPr>
          <p:spPr>
            <a:xfrm>
              <a:off x="0" y="0"/>
              <a:ext cx="1284931" cy="6908631"/>
            </a:xfrm>
            <a:custGeom>
              <a:avLst/>
              <a:gdLst/>
              <a:ahLst/>
              <a:cxnLst/>
              <a:rect l="l" t="t" r="r" b="b"/>
              <a:pathLst>
                <a:path w="1284931" h="6908631">
                  <a:moveTo>
                    <a:pt x="0" y="0"/>
                  </a:moveTo>
                  <a:lnTo>
                    <a:pt x="1284931" y="0"/>
                  </a:lnTo>
                  <a:lnTo>
                    <a:pt x="1284931" y="6908631"/>
                  </a:lnTo>
                  <a:lnTo>
                    <a:pt x="0" y="6908631"/>
                  </a:lnTo>
                  <a:close/>
                </a:path>
              </a:pathLst>
            </a:custGeom>
            <a:solidFill>
              <a:srgbClr val="3B302E"/>
            </a:solidFill>
          </p:spPr>
          <p:txBody>
            <a:bodyPr/>
            <a:lstStyle/>
            <a:p>
              <a:endParaRPr lang="en-US"/>
            </a:p>
          </p:txBody>
        </p:sp>
      </p:grpSp>
      <p:sp>
        <p:nvSpPr>
          <p:cNvPr id="6" name="TextBox 6"/>
          <p:cNvSpPr txBox="1"/>
          <p:nvPr/>
        </p:nvSpPr>
        <p:spPr>
          <a:xfrm>
            <a:off x="9982200" y="757148"/>
            <a:ext cx="7829549" cy="5970865"/>
          </a:xfrm>
          <a:prstGeom prst="rect">
            <a:avLst/>
          </a:prstGeom>
        </p:spPr>
        <p:txBody>
          <a:bodyPr wrap="square" lIns="0" tIns="0" rIns="0" bIns="0" rtlCol="0" anchor="t">
            <a:spAutoFit/>
          </a:bodyPr>
          <a:lstStyle/>
          <a:p>
            <a:endParaRPr lang="en-US" sz="1600" dirty="0"/>
          </a:p>
          <a:p>
            <a:pPr algn="ctr"/>
            <a:r>
              <a:rPr lang="en-US" sz="2400" dirty="0">
                <a:solidFill>
                  <a:srgbClr val="FFF0E3"/>
                </a:solidFill>
                <a:latin typeface="SimSun" panose="02010600030101010101" pitchFamily="2" charset="-122"/>
                <a:ea typeface="SimSun" panose="02010600030101010101" pitchFamily="2" charset="-122"/>
              </a:rPr>
              <a:t>Leverage Top Performers</a:t>
            </a:r>
            <a:r>
              <a:rPr lang="en-US" sz="2000" dirty="0">
                <a:solidFill>
                  <a:srgbClr val="FFF0E3"/>
                </a:solidFill>
                <a:latin typeface="SimSun" panose="02010600030101010101" pitchFamily="2" charset="-122"/>
                <a:ea typeface="SimSun" panose="02010600030101010101" pitchFamily="2" charset="-122"/>
              </a:rPr>
              <a:t>:</a:t>
            </a:r>
          </a:p>
          <a:p>
            <a:pPr algn="ctr"/>
            <a:endParaRPr lang="en-US" sz="2000" dirty="0">
              <a:solidFill>
                <a:srgbClr val="FFF0E3"/>
              </a:solidFill>
              <a:latin typeface="SimSun" panose="02010600030101010101" pitchFamily="2" charset="-122"/>
              <a:ea typeface="SimSun" panose="02010600030101010101" pitchFamily="2" charset="-122"/>
            </a:endParaRPr>
          </a:p>
          <a:p>
            <a:r>
              <a:rPr lang="en-US" sz="2200" dirty="0">
                <a:solidFill>
                  <a:srgbClr val="FFF0E3"/>
                </a:solidFill>
                <a:latin typeface="SimSun" panose="02010600030101010101" pitchFamily="2" charset="-122"/>
                <a:ea typeface="SimSun" panose="02010600030101010101" pitchFamily="2" charset="-122"/>
              </a:rPr>
              <a:t>Analyze what makes customers like Tangela and Charole successful. Use these insights to help other customers increase their purchases.</a:t>
            </a:r>
          </a:p>
          <a:p>
            <a:endParaRPr lang="en-US" sz="2000" dirty="0">
              <a:solidFill>
                <a:srgbClr val="FFF0E3"/>
              </a:solidFill>
              <a:latin typeface="SimSun" panose="02010600030101010101" pitchFamily="2" charset="-122"/>
              <a:ea typeface="SimSun" panose="02010600030101010101" pitchFamily="2" charset="-122"/>
            </a:endParaRPr>
          </a:p>
          <a:p>
            <a:pPr algn="ctr"/>
            <a:r>
              <a:rPr lang="en-US" sz="2400" dirty="0">
                <a:solidFill>
                  <a:srgbClr val="FFF0E3"/>
                </a:solidFill>
                <a:latin typeface="SimSun" panose="02010600030101010101" pitchFamily="2" charset="-122"/>
                <a:ea typeface="SimSun" panose="02010600030101010101" pitchFamily="2" charset="-122"/>
              </a:rPr>
              <a:t>Geographic Expansion: </a:t>
            </a:r>
          </a:p>
          <a:p>
            <a:pPr algn="ctr"/>
            <a:endParaRPr lang="en-US" sz="2200" dirty="0">
              <a:solidFill>
                <a:srgbClr val="FFF0E3"/>
              </a:solidFill>
              <a:latin typeface="SimSun" panose="02010600030101010101" pitchFamily="2" charset="-122"/>
              <a:ea typeface="SimSun" panose="02010600030101010101" pitchFamily="2" charset="-122"/>
            </a:endParaRPr>
          </a:p>
          <a:p>
            <a:r>
              <a:rPr lang="en-US" sz="2200" dirty="0">
                <a:solidFill>
                  <a:srgbClr val="FFF0E3"/>
                </a:solidFill>
                <a:latin typeface="SimSun" panose="02010600030101010101" pitchFamily="2" charset="-122"/>
                <a:ea typeface="SimSun" panose="02010600030101010101" pitchFamily="2" charset="-122"/>
              </a:rPr>
              <a:t>For lower-performing countries, assess if there are untapped opportunities or if resources should be reallocated.</a:t>
            </a:r>
          </a:p>
          <a:p>
            <a:endParaRPr lang="en-US" sz="2000" dirty="0">
              <a:solidFill>
                <a:srgbClr val="FFF0E3"/>
              </a:solidFill>
              <a:latin typeface="SimSun" panose="02010600030101010101" pitchFamily="2" charset="-122"/>
              <a:ea typeface="SimSun" panose="02010600030101010101" pitchFamily="2" charset="-122"/>
            </a:endParaRPr>
          </a:p>
          <a:p>
            <a:pPr algn="ctr"/>
            <a:r>
              <a:rPr lang="en-US" sz="2400" dirty="0">
                <a:solidFill>
                  <a:srgbClr val="FFF0E3"/>
                </a:solidFill>
                <a:latin typeface="SimSun" panose="02010600030101010101" pitchFamily="2" charset="-122"/>
                <a:ea typeface="SimSun" panose="02010600030101010101" pitchFamily="2" charset="-122"/>
              </a:rPr>
              <a:t>Customer Segmentation: </a:t>
            </a:r>
          </a:p>
          <a:p>
            <a:pPr algn="ctr"/>
            <a:endParaRPr lang="en-US" sz="2000" dirty="0">
              <a:solidFill>
                <a:srgbClr val="FFF0E3"/>
              </a:solidFill>
              <a:latin typeface="SimSun" panose="02010600030101010101" pitchFamily="2" charset="-122"/>
              <a:ea typeface="SimSun" panose="02010600030101010101" pitchFamily="2" charset="-122"/>
            </a:endParaRPr>
          </a:p>
          <a:p>
            <a:r>
              <a:rPr lang="en-US" sz="2200" dirty="0">
                <a:solidFill>
                  <a:srgbClr val="FFF0E3"/>
                </a:solidFill>
                <a:latin typeface="SimSun" panose="02010600030101010101" pitchFamily="2" charset="-122"/>
                <a:ea typeface="SimSun" panose="02010600030101010101" pitchFamily="2" charset="-122"/>
              </a:rPr>
              <a:t>Develop targeted strategies for end - users vs distributors, as their needs and buying patterns likely differ.</a:t>
            </a:r>
          </a:p>
        </p:txBody>
      </p:sp>
      <p:pic>
        <p:nvPicPr>
          <p:cNvPr id="9" name="Picture 9"/>
          <p:cNvPicPr>
            <a:picLocks noChangeAspect="1"/>
          </p:cNvPicPr>
          <p:nvPr/>
        </p:nvPicPr>
        <p:blipFill>
          <a:blip r:embed="rId4"/>
          <a:stretch>
            <a:fillRect/>
          </a:stretch>
        </p:blipFill>
        <p:spPr>
          <a:xfrm>
            <a:off x="129184" y="7715612"/>
            <a:ext cx="4921968" cy="1823152"/>
          </a:xfrm>
          <a:prstGeom prst="rect">
            <a:avLst/>
          </a:prstGeom>
        </p:spPr>
      </p:pic>
      <p:sp>
        <p:nvSpPr>
          <p:cNvPr id="11" name="TextBox 11"/>
          <p:cNvSpPr txBox="1"/>
          <p:nvPr/>
        </p:nvSpPr>
        <p:spPr>
          <a:xfrm>
            <a:off x="1248340" y="9469396"/>
            <a:ext cx="3603116" cy="503023"/>
          </a:xfrm>
          <a:prstGeom prst="rect">
            <a:avLst/>
          </a:prstGeom>
        </p:spPr>
        <p:txBody>
          <a:bodyPr lIns="0" tIns="0" rIns="0" bIns="0" rtlCol="0" anchor="t">
            <a:spAutoFit/>
          </a:bodyPr>
          <a:lstStyle/>
          <a:p>
            <a:pPr>
              <a:lnSpc>
                <a:spcPts val="4200"/>
              </a:lnSpc>
            </a:pPr>
            <a:r>
              <a:rPr lang="en-US" sz="3000" spc="285" dirty="0">
                <a:solidFill>
                  <a:srgbClr val="FFFBF7"/>
                </a:solidFill>
                <a:latin typeface="Stem SemLt" panose="020B0503020203020204" pitchFamily="34" charset="-52"/>
              </a:rPr>
              <a:t>CUSTOMERS</a:t>
            </a:r>
          </a:p>
        </p:txBody>
      </p:sp>
      <p:sp>
        <p:nvSpPr>
          <p:cNvPr id="12" name="AutoShape 12"/>
          <p:cNvSpPr/>
          <p:nvPr/>
        </p:nvSpPr>
        <p:spPr>
          <a:xfrm rot="5400000">
            <a:off x="7689921" y="8627188"/>
            <a:ext cx="1079357" cy="0"/>
          </a:xfrm>
          <a:prstGeom prst="line">
            <a:avLst/>
          </a:prstGeom>
          <a:ln w="19050" cap="rnd">
            <a:solidFill>
              <a:srgbClr val="FFFBF7"/>
            </a:solidFill>
            <a:prstDash val="sysDot"/>
            <a:headEnd type="none" w="sm" len="sm"/>
            <a:tailEnd type="none" w="sm" len="sm"/>
          </a:ln>
        </p:spPr>
        <p:txBody>
          <a:bodyPr/>
          <a:lstStyle/>
          <a:p>
            <a:endParaRPr lang="en-US"/>
          </a:p>
        </p:txBody>
      </p:sp>
      <p:sp>
        <p:nvSpPr>
          <p:cNvPr id="28" name="TextBox 6">
            <a:extLst>
              <a:ext uri="{FF2B5EF4-FFF2-40B4-BE49-F238E27FC236}">
                <a16:creationId xmlns:a16="http://schemas.microsoft.com/office/drawing/2014/main" id="{A69BB20F-CDD0-4736-B4E3-65FB43079FF9}"/>
              </a:ext>
            </a:extLst>
          </p:cNvPr>
          <p:cNvSpPr txBox="1"/>
          <p:nvPr/>
        </p:nvSpPr>
        <p:spPr>
          <a:xfrm>
            <a:off x="215617" y="460102"/>
            <a:ext cx="8777423" cy="6309420"/>
          </a:xfrm>
          <a:prstGeom prst="rect">
            <a:avLst/>
          </a:prstGeom>
        </p:spPr>
        <p:txBody>
          <a:bodyPr wrap="square" lIns="0" tIns="0" rIns="0" bIns="0" rtlCol="0" anchor="t">
            <a:spAutoFit/>
          </a:bodyPr>
          <a:lstStyle/>
          <a:p>
            <a:pPr algn="ctr"/>
            <a:r>
              <a:rPr lang="en-US" sz="2000" dirty="0"/>
              <a:t> </a:t>
            </a:r>
            <a:r>
              <a:rPr lang="en-US" sz="2400" dirty="0">
                <a:latin typeface="SimSun" panose="02010600030101010101" pitchFamily="2" charset="-122"/>
                <a:ea typeface="SimSun" panose="02010600030101010101" pitchFamily="2" charset="-122"/>
              </a:rPr>
              <a:t>Revenue: </a:t>
            </a:r>
          </a:p>
          <a:p>
            <a:endParaRPr lang="en-US" sz="2000" dirty="0">
              <a:latin typeface="SimSun" panose="02010600030101010101" pitchFamily="2" charset="-122"/>
              <a:ea typeface="SimSun" panose="02010600030101010101" pitchFamily="2" charset="-122"/>
            </a:endParaRPr>
          </a:p>
          <a:p>
            <a:pPr algn="ctr"/>
            <a:r>
              <a:rPr lang="en-US" sz="2200" dirty="0">
                <a:latin typeface="SimSun" panose="02010600030101010101" pitchFamily="2" charset="-122"/>
                <a:ea typeface="SimSun" panose="02010600030101010101" pitchFamily="2" charset="-122"/>
              </a:rPr>
              <a:t>Average revenue per customer is $10K, with top performers like Tangela and Charole generating over $27K each.</a:t>
            </a:r>
          </a:p>
          <a:p>
            <a:endParaRPr lang="en-US" sz="2000" dirty="0">
              <a:latin typeface="SimSun" panose="02010600030101010101" pitchFamily="2" charset="-122"/>
              <a:ea typeface="SimSun" panose="02010600030101010101" pitchFamily="2" charset="-122"/>
            </a:endParaRPr>
          </a:p>
          <a:p>
            <a:pPr algn="ctr"/>
            <a:r>
              <a:rPr lang="en-US" sz="2400" dirty="0">
                <a:latin typeface="SimSun" panose="02010600030101010101" pitchFamily="2" charset="-122"/>
                <a:ea typeface="SimSun" panose="02010600030101010101" pitchFamily="2" charset="-122"/>
              </a:rPr>
              <a:t>Customer Retention: </a:t>
            </a:r>
          </a:p>
          <a:p>
            <a:endParaRPr lang="en-US" sz="2000" dirty="0">
              <a:latin typeface="SimSun" panose="02010600030101010101" pitchFamily="2" charset="-122"/>
              <a:ea typeface="SimSun" panose="02010600030101010101" pitchFamily="2" charset="-122"/>
            </a:endParaRPr>
          </a:p>
          <a:p>
            <a:pPr algn="ctr"/>
            <a:r>
              <a:rPr lang="en-US" sz="2200" dirty="0">
                <a:latin typeface="SimSun" panose="02010600030101010101" pitchFamily="2" charset="-122"/>
                <a:ea typeface="SimSun" panose="02010600030101010101" pitchFamily="2" charset="-122"/>
              </a:rPr>
              <a:t>There's a concerning trend of losing customers each year </a:t>
            </a:r>
          </a:p>
          <a:p>
            <a:pPr algn="ctr"/>
            <a:r>
              <a:rPr lang="en-US" sz="2200" dirty="0">
                <a:latin typeface="SimSun" panose="02010600030101010101" pitchFamily="2" charset="-122"/>
                <a:ea typeface="SimSun" panose="02010600030101010101" pitchFamily="2" charset="-122"/>
              </a:rPr>
              <a:t>(10 in 2012, 16 in 2013 so far).</a:t>
            </a:r>
          </a:p>
          <a:p>
            <a:endParaRPr lang="en-US" sz="2000" dirty="0">
              <a:latin typeface="SimSun" panose="02010600030101010101" pitchFamily="2" charset="-122"/>
              <a:ea typeface="SimSun" panose="02010600030101010101" pitchFamily="2" charset="-122"/>
            </a:endParaRPr>
          </a:p>
          <a:p>
            <a:pPr algn="ctr"/>
            <a:r>
              <a:rPr lang="en-US" sz="2400" dirty="0">
                <a:latin typeface="SimSun" panose="02010600030101010101" pitchFamily="2" charset="-122"/>
                <a:ea typeface="SimSun" panose="02010600030101010101" pitchFamily="2" charset="-122"/>
              </a:rPr>
              <a:t>New Customer Acquisition: </a:t>
            </a:r>
          </a:p>
          <a:p>
            <a:pPr algn="ctr"/>
            <a:endParaRPr lang="en-US" sz="2200" dirty="0">
              <a:latin typeface="SimSun" panose="02010600030101010101" pitchFamily="2" charset="-122"/>
              <a:ea typeface="SimSun" panose="02010600030101010101" pitchFamily="2" charset="-122"/>
            </a:endParaRPr>
          </a:p>
          <a:p>
            <a:pPr algn="ctr"/>
            <a:r>
              <a:rPr lang="en-US" sz="2200" dirty="0">
                <a:latin typeface="SimSun" panose="02010600030101010101" pitchFamily="2" charset="-122"/>
                <a:ea typeface="SimSun" panose="02010600030101010101" pitchFamily="2" charset="-122"/>
              </a:rPr>
              <a:t>The company is acquiring new customers </a:t>
            </a:r>
          </a:p>
          <a:p>
            <a:pPr algn="ctr"/>
            <a:r>
              <a:rPr lang="en-US" sz="2200" dirty="0">
                <a:latin typeface="SimSun" panose="02010600030101010101" pitchFamily="2" charset="-122"/>
                <a:ea typeface="SimSun" panose="02010600030101010101" pitchFamily="2" charset="-122"/>
              </a:rPr>
              <a:t>(11 in 2012, 17 in 2013 so far), its enough to offset losses.</a:t>
            </a:r>
          </a:p>
          <a:p>
            <a:endParaRPr lang="en-US" sz="2000" dirty="0">
              <a:latin typeface="SimSun" panose="02010600030101010101" pitchFamily="2" charset="-122"/>
              <a:ea typeface="SimSun" panose="02010600030101010101" pitchFamily="2" charset="-122"/>
            </a:endParaRPr>
          </a:p>
          <a:p>
            <a:pPr algn="ctr"/>
            <a:r>
              <a:rPr lang="en-US" sz="2400" dirty="0">
                <a:latin typeface="SimSun" panose="02010600030101010101" pitchFamily="2" charset="-122"/>
                <a:ea typeface="SimSun" panose="02010600030101010101" pitchFamily="2" charset="-122"/>
              </a:rPr>
              <a:t>Year-over-Year Growth:</a:t>
            </a:r>
          </a:p>
          <a:p>
            <a:endParaRPr lang="en-US" sz="2000" dirty="0">
              <a:latin typeface="SimSun" panose="02010600030101010101" pitchFamily="2" charset="-122"/>
              <a:ea typeface="SimSun" panose="02010600030101010101" pitchFamily="2" charset="-122"/>
            </a:endParaRPr>
          </a:p>
          <a:p>
            <a:pPr algn="ctr"/>
            <a:r>
              <a:rPr lang="en-US" sz="2200" dirty="0">
                <a:latin typeface="SimSun" panose="02010600030101010101" pitchFamily="2" charset="-122"/>
                <a:ea typeface="SimSun" panose="02010600030101010101" pitchFamily="2" charset="-122"/>
              </a:rPr>
              <a:t>Total customers increased from 68 in 2011 to 70 in 2013, showing slow growth.</a:t>
            </a:r>
          </a:p>
        </p:txBody>
      </p:sp>
      <p:sp>
        <p:nvSpPr>
          <p:cNvPr id="30" name="TextBox 20">
            <a:extLst>
              <a:ext uri="{FF2B5EF4-FFF2-40B4-BE49-F238E27FC236}">
                <a16:creationId xmlns:a16="http://schemas.microsoft.com/office/drawing/2014/main" id="{E3F3F21E-2F05-4B47-B2D8-193C47462F04}"/>
              </a:ext>
            </a:extLst>
          </p:cNvPr>
          <p:cNvSpPr txBox="1"/>
          <p:nvPr/>
        </p:nvSpPr>
        <p:spPr>
          <a:xfrm>
            <a:off x="5051152" y="7832602"/>
            <a:ext cx="13721528" cy="2139817"/>
          </a:xfrm>
          <a:prstGeom prst="rect">
            <a:avLst/>
          </a:prstGeom>
        </p:spPr>
        <p:txBody>
          <a:bodyPr wrap="square" lIns="0" tIns="0" rIns="0" bIns="0" rtlCol="0" anchor="t">
            <a:spAutoFit/>
          </a:bodyPr>
          <a:lstStyle/>
          <a:p>
            <a:pPr>
              <a:lnSpc>
                <a:spcPts val="8284"/>
              </a:lnSpc>
            </a:pPr>
            <a:r>
              <a:rPr lang="en-US" sz="7200" spc="661" dirty="0">
                <a:solidFill>
                  <a:srgbClr val="FFFBF7"/>
                </a:solidFill>
                <a:latin typeface="Cormorant Garamond Medium"/>
              </a:rPr>
              <a:t>CONCLUSIONS</a:t>
            </a:r>
          </a:p>
          <a:p>
            <a:pPr>
              <a:lnSpc>
                <a:spcPts val="8284"/>
              </a:lnSpc>
            </a:pPr>
            <a:r>
              <a:rPr lang="en-US" sz="7200" spc="661" dirty="0">
                <a:solidFill>
                  <a:srgbClr val="FFFBF7"/>
                </a:solidFill>
                <a:latin typeface="Cormorant Garamond Medium"/>
              </a:rPr>
              <a:t> </a:t>
            </a:r>
            <a:r>
              <a:rPr lang="en-US" sz="3200" spc="661" dirty="0">
                <a:solidFill>
                  <a:srgbClr val="FFFBF7"/>
                </a:solidFill>
                <a:latin typeface="Cormorant Garamond Medium"/>
              </a:rPr>
              <a:t>and</a:t>
            </a:r>
            <a:r>
              <a:rPr lang="en-US" sz="7200" spc="661" dirty="0">
                <a:solidFill>
                  <a:srgbClr val="FFFBF7"/>
                </a:solidFill>
                <a:latin typeface="Cormorant Garamond Medium"/>
              </a:rPr>
              <a:t> RECOMMENDATIONS</a:t>
            </a:r>
          </a:p>
        </p:txBody>
      </p:sp>
    </p:spTree>
    <p:extLst>
      <p:ext uri="{BB962C8B-B14F-4D97-AF65-F5344CB8AC3E}">
        <p14:creationId xmlns:p14="http://schemas.microsoft.com/office/powerpoint/2010/main" val="39940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99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44" b="-6455"/>
            </a:stretch>
          </a:blipFill>
        </p:spPr>
        <p:txBody>
          <a:bodyPr/>
          <a:lstStyle/>
          <a:p>
            <a:endParaRPr lang="en-US"/>
          </a:p>
        </p:txBody>
      </p:sp>
      <p:grpSp>
        <p:nvGrpSpPr>
          <p:cNvPr id="4" name="Group 4"/>
          <p:cNvGrpSpPr/>
          <p:nvPr/>
        </p:nvGrpSpPr>
        <p:grpSpPr>
          <a:xfrm rot="5400000">
            <a:off x="9743605" y="1742605"/>
            <a:ext cx="10306990" cy="6781800"/>
            <a:chOff x="0" y="0"/>
            <a:chExt cx="3893657" cy="2302877"/>
          </a:xfrm>
        </p:grpSpPr>
        <p:sp>
          <p:nvSpPr>
            <p:cNvPr id="5" name="Freeform 5"/>
            <p:cNvSpPr/>
            <p:nvPr/>
          </p:nvSpPr>
          <p:spPr>
            <a:xfrm>
              <a:off x="0" y="0"/>
              <a:ext cx="3893657" cy="2302877"/>
            </a:xfrm>
            <a:custGeom>
              <a:avLst/>
              <a:gdLst/>
              <a:ahLst/>
              <a:cxnLst/>
              <a:rect l="l" t="t" r="r" b="b"/>
              <a:pathLst>
                <a:path w="3893657" h="2302877">
                  <a:moveTo>
                    <a:pt x="0" y="0"/>
                  </a:moveTo>
                  <a:lnTo>
                    <a:pt x="3893657" y="0"/>
                  </a:lnTo>
                  <a:lnTo>
                    <a:pt x="3893657" y="2302877"/>
                  </a:lnTo>
                  <a:lnTo>
                    <a:pt x="0" y="2302877"/>
                  </a:lnTo>
                  <a:close/>
                </a:path>
              </a:pathLst>
            </a:custGeom>
            <a:solidFill>
              <a:srgbClr val="FFFBF7"/>
            </a:solidFill>
          </p:spPr>
          <p:txBody>
            <a:bodyPr/>
            <a:lstStyle/>
            <a:p>
              <a:endParaRPr lang="en-US"/>
            </a:p>
          </p:txBody>
        </p:sp>
      </p:grpSp>
      <p:sp>
        <p:nvSpPr>
          <p:cNvPr id="6" name="AutoShape 6"/>
          <p:cNvSpPr/>
          <p:nvPr/>
        </p:nvSpPr>
        <p:spPr>
          <a:xfrm>
            <a:off x="14076564" y="6552773"/>
            <a:ext cx="3340083" cy="0"/>
          </a:xfrm>
          <a:prstGeom prst="line">
            <a:avLst/>
          </a:prstGeom>
          <a:ln w="19050" cap="rnd">
            <a:solidFill>
              <a:srgbClr val="3B302E"/>
            </a:solidFill>
            <a:prstDash val="solid"/>
            <a:headEnd type="none" w="sm" len="sm"/>
            <a:tailEnd type="none" w="sm" len="sm"/>
          </a:ln>
        </p:spPr>
        <p:txBody>
          <a:bodyPr/>
          <a:lstStyle/>
          <a:p>
            <a:endParaRPr lang="en-US"/>
          </a:p>
        </p:txBody>
      </p:sp>
      <p:sp>
        <p:nvSpPr>
          <p:cNvPr id="9" name="TextBox 9"/>
          <p:cNvSpPr txBox="1"/>
          <p:nvPr/>
        </p:nvSpPr>
        <p:spPr>
          <a:xfrm>
            <a:off x="269710" y="188767"/>
            <a:ext cx="7350290" cy="1088760"/>
          </a:xfrm>
          <a:prstGeom prst="rect">
            <a:avLst/>
          </a:prstGeom>
        </p:spPr>
        <p:txBody>
          <a:bodyPr lIns="0" tIns="0" rIns="0" bIns="0" rtlCol="0" anchor="t">
            <a:spAutoFit/>
          </a:bodyPr>
          <a:lstStyle/>
          <a:p>
            <a:pPr>
              <a:lnSpc>
                <a:spcPts val="8393"/>
              </a:lnSpc>
            </a:pPr>
            <a:r>
              <a:rPr lang="en-US" sz="7700" spc="669" dirty="0">
                <a:solidFill>
                  <a:srgbClr val="FFFBF7"/>
                </a:solidFill>
                <a:latin typeface="Cormorant Garamond Medium"/>
              </a:rPr>
              <a:t>COUNTRY</a:t>
            </a:r>
          </a:p>
        </p:txBody>
      </p:sp>
      <p:sp>
        <p:nvSpPr>
          <p:cNvPr id="10" name="TextBox 10"/>
          <p:cNvSpPr txBox="1"/>
          <p:nvPr/>
        </p:nvSpPr>
        <p:spPr>
          <a:xfrm>
            <a:off x="1028700" y="952500"/>
            <a:ext cx="4227801" cy="807913"/>
          </a:xfrm>
          <a:prstGeom prst="rect">
            <a:avLst/>
          </a:prstGeom>
        </p:spPr>
        <p:txBody>
          <a:bodyPr lIns="0" tIns="0" rIns="0" bIns="0" rtlCol="0" anchor="t">
            <a:spAutoFit/>
          </a:bodyPr>
          <a:lstStyle/>
          <a:p>
            <a:pPr algn="just">
              <a:lnSpc>
                <a:spcPts val="6299"/>
              </a:lnSpc>
              <a:spcBef>
                <a:spcPct val="0"/>
              </a:spcBef>
            </a:pPr>
            <a:endParaRPr lang="en-US" sz="6600" spc="139" dirty="0">
              <a:solidFill>
                <a:srgbClr val="FFFBF7"/>
              </a:solidFill>
              <a:latin typeface="Caravan" pitchFamily="2" charset="-52"/>
            </a:endParaRPr>
          </a:p>
        </p:txBody>
      </p:sp>
      <p:sp>
        <p:nvSpPr>
          <p:cNvPr id="12" name="TextBox 12"/>
          <p:cNvSpPr txBox="1"/>
          <p:nvPr/>
        </p:nvSpPr>
        <p:spPr>
          <a:xfrm>
            <a:off x="555258" y="1156788"/>
            <a:ext cx="9426941" cy="4772140"/>
          </a:xfrm>
          <a:prstGeom prst="rect">
            <a:avLst/>
          </a:prstGeom>
        </p:spPr>
        <p:txBody>
          <a:bodyPr wrap="square" lIns="0" tIns="0" rIns="0" bIns="0" rtlCol="0" anchor="t">
            <a:spAutoFit/>
          </a:bodyPr>
          <a:lstStyle/>
          <a:p>
            <a:pPr algn="ctr">
              <a:lnSpc>
                <a:spcPts val="2479"/>
              </a:lnSpc>
            </a:pPr>
            <a:r>
              <a:rPr lang="en-US" sz="2400" spc="151" dirty="0">
                <a:solidFill>
                  <a:srgbClr val="FFFBF7"/>
                </a:solidFill>
                <a:latin typeface="SimSun" panose="02010600030101010101" pitchFamily="2" charset="-122"/>
                <a:ea typeface="SimSun" panose="02010600030101010101" pitchFamily="2" charset="-122"/>
              </a:rPr>
              <a:t>Regional Performance:</a:t>
            </a:r>
          </a:p>
          <a:p>
            <a:pPr>
              <a:lnSpc>
                <a:spcPts val="2479"/>
              </a:lnSpc>
            </a:pPr>
            <a:r>
              <a:rPr lang="en-US" sz="2000" spc="151" dirty="0">
                <a:solidFill>
                  <a:srgbClr val="FFFBF7"/>
                </a:solidFill>
                <a:latin typeface="SimSun" panose="02010600030101010101" pitchFamily="2" charset="-122"/>
                <a:ea typeface="SimSun" panose="02010600030101010101" pitchFamily="2" charset="-122"/>
              </a:rPr>
              <a:t> EMEA is the top-performing region with $574K in sales, followed by APAC ($291K) and Americas.</a:t>
            </a:r>
          </a:p>
          <a:p>
            <a:pPr>
              <a:lnSpc>
                <a:spcPts val="2479"/>
              </a:lnSpc>
            </a:pPr>
            <a:endParaRPr lang="en-US" sz="2000" spc="151" dirty="0">
              <a:solidFill>
                <a:srgbClr val="FFFBF7"/>
              </a:solidFill>
              <a:latin typeface="SimSun" panose="02010600030101010101" pitchFamily="2" charset="-122"/>
              <a:ea typeface="SimSun" panose="02010600030101010101" pitchFamily="2" charset="-122"/>
            </a:endParaRPr>
          </a:p>
          <a:p>
            <a:pPr algn="ctr">
              <a:lnSpc>
                <a:spcPts val="2479"/>
              </a:lnSpc>
            </a:pPr>
            <a:r>
              <a:rPr lang="en-US" sz="2400" spc="151" dirty="0">
                <a:solidFill>
                  <a:srgbClr val="FFFBF7"/>
                </a:solidFill>
                <a:latin typeface="SimSun" panose="02010600030101010101" pitchFamily="2" charset="-122"/>
                <a:ea typeface="SimSun" panose="02010600030101010101" pitchFamily="2" charset="-122"/>
              </a:rPr>
              <a:t>Top Markets:</a:t>
            </a:r>
          </a:p>
          <a:p>
            <a:pPr>
              <a:lnSpc>
                <a:spcPts val="2479"/>
              </a:lnSpc>
            </a:pPr>
            <a:r>
              <a:rPr lang="en-US" sz="2000" spc="151" dirty="0">
                <a:solidFill>
                  <a:srgbClr val="FFFBF7"/>
                </a:solidFill>
                <a:latin typeface="SimSun" panose="02010600030101010101" pitchFamily="2" charset="-122"/>
                <a:ea typeface="SimSun" panose="02010600030101010101" pitchFamily="2" charset="-122"/>
              </a:rPr>
              <a:t> India, Italy, and the USA are the top 3 revenue-generating countries over the 3-year period.</a:t>
            </a:r>
          </a:p>
          <a:p>
            <a:pPr>
              <a:lnSpc>
                <a:spcPts val="2479"/>
              </a:lnSpc>
            </a:pPr>
            <a:endParaRPr lang="en-US" sz="2000" spc="151" dirty="0">
              <a:solidFill>
                <a:srgbClr val="FFFBF7"/>
              </a:solidFill>
              <a:latin typeface="SimSun" panose="02010600030101010101" pitchFamily="2" charset="-122"/>
              <a:ea typeface="SimSun" panose="02010600030101010101" pitchFamily="2" charset="-122"/>
            </a:endParaRPr>
          </a:p>
          <a:p>
            <a:pPr algn="ctr">
              <a:lnSpc>
                <a:spcPts val="2479"/>
              </a:lnSpc>
            </a:pPr>
            <a:r>
              <a:rPr lang="en-US" sz="2400" spc="151" dirty="0">
                <a:solidFill>
                  <a:srgbClr val="FFFBF7"/>
                </a:solidFill>
                <a:latin typeface="SimSun" panose="02010600030101010101" pitchFamily="2" charset="-122"/>
                <a:ea typeface="SimSun" panose="02010600030101010101" pitchFamily="2" charset="-122"/>
              </a:rPr>
              <a:t>Growth Trends:</a:t>
            </a:r>
          </a:p>
          <a:p>
            <a:pPr>
              <a:lnSpc>
                <a:spcPts val="2479"/>
              </a:lnSpc>
            </a:pPr>
            <a:r>
              <a:rPr lang="en-US" sz="2000" spc="151" dirty="0">
                <a:solidFill>
                  <a:srgbClr val="FFFBF7"/>
                </a:solidFill>
                <a:latin typeface="SimSun" panose="02010600030101010101" pitchFamily="2" charset="-122"/>
                <a:ea typeface="SimSun" panose="02010600030101010101" pitchFamily="2" charset="-122"/>
              </a:rPr>
              <a:t> Some countries show significant growth (e.g., Switzerland), while others decline (e.g., India, USA).</a:t>
            </a:r>
          </a:p>
          <a:p>
            <a:pPr>
              <a:lnSpc>
                <a:spcPts val="2479"/>
              </a:lnSpc>
            </a:pPr>
            <a:endParaRPr lang="en-US" sz="2000" spc="151" dirty="0">
              <a:solidFill>
                <a:srgbClr val="FFFBF7"/>
              </a:solidFill>
              <a:latin typeface="SimSun" panose="02010600030101010101" pitchFamily="2" charset="-122"/>
              <a:ea typeface="SimSun" panose="02010600030101010101" pitchFamily="2" charset="-122"/>
            </a:endParaRPr>
          </a:p>
          <a:p>
            <a:pPr algn="ctr">
              <a:lnSpc>
                <a:spcPts val="2479"/>
              </a:lnSpc>
            </a:pPr>
            <a:r>
              <a:rPr lang="en-US" sz="2400" spc="152" dirty="0">
                <a:solidFill>
                  <a:srgbClr val="FFFBF7"/>
                </a:solidFill>
                <a:latin typeface="SimSun" panose="02010600030101010101" pitchFamily="2" charset="-122"/>
                <a:ea typeface="SimSun" panose="02010600030101010101" pitchFamily="2" charset="-122"/>
              </a:rPr>
              <a:t>Market Diversity: </a:t>
            </a:r>
          </a:p>
          <a:p>
            <a:pPr>
              <a:lnSpc>
                <a:spcPts val="2479"/>
              </a:lnSpc>
            </a:pPr>
            <a:r>
              <a:rPr lang="en-US" sz="2000" spc="152" dirty="0">
                <a:solidFill>
                  <a:srgbClr val="FFFBF7"/>
                </a:solidFill>
                <a:latin typeface="SimSun" panose="02010600030101010101" pitchFamily="2" charset="-122"/>
                <a:ea typeface="SimSun" panose="02010600030101010101" pitchFamily="2" charset="-122"/>
              </a:rPr>
              <a:t> The company operates in at least 19 different countries across multiple regions.</a:t>
            </a:r>
          </a:p>
        </p:txBody>
      </p:sp>
      <p:sp>
        <p:nvSpPr>
          <p:cNvPr id="13" name="TextBox 13"/>
          <p:cNvSpPr txBox="1"/>
          <p:nvPr/>
        </p:nvSpPr>
        <p:spPr>
          <a:xfrm>
            <a:off x="12573000" y="6552773"/>
            <a:ext cx="5325977" cy="4140492"/>
          </a:xfrm>
          <a:prstGeom prst="rect">
            <a:avLst/>
          </a:prstGeom>
        </p:spPr>
        <p:txBody>
          <a:bodyPr wrap="square" lIns="0" tIns="0" rIns="0" bIns="0" rtlCol="0" anchor="t">
            <a:spAutoFit/>
          </a:bodyPr>
          <a:lstStyle/>
          <a:p>
            <a:pPr algn="r">
              <a:lnSpc>
                <a:spcPts val="2479"/>
              </a:lnSpc>
            </a:pPr>
            <a:r>
              <a:rPr lang="en-US" sz="2400" spc="151" dirty="0">
                <a:solidFill>
                  <a:srgbClr val="383027">
                    <a:alpha val="62745"/>
                  </a:srgbClr>
                </a:solidFill>
                <a:latin typeface="SimSun" panose="02010600030101010101" pitchFamily="2" charset="-122"/>
                <a:ea typeface="SimSun" panose="02010600030101010101" pitchFamily="2" charset="-122"/>
              </a:rPr>
              <a:t>Expand in EMEA:</a:t>
            </a:r>
          </a:p>
          <a:p>
            <a:pPr>
              <a:lnSpc>
                <a:spcPts val="2479"/>
              </a:lnSpc>
            </a:pPr>
            <a:r>
              <a:rPr lang="en-US" sz="2000" spc="151" dirty="0">
                <a:solidFill>
                  <a:srgbClr val="383027">
                    <a:alpha val="62745"/>
                  </a:srgbClr>
                </a:solidFill>
                <a:latin typeface="SimSun" panose="02010600030101010101" pitchFamily="2" charset="-122"/>
                <a:ea typeface="SimSun" panose="02010600030101010101" pitchFamily="2" charset="-122"/>
              </a:rPr>
              <a:t> </a:t>
            </a:r>
          </a:p>
          <a:p>
            <a:pPr>
              <a:lnSpc>
                <a:spcPts val="2479"/>
              </a:lnSpc>
            </a:pPr>
            <a:r>
              <a:rPr lang="en-US" sz="2000" spc="151" dirty="0">
                <a:solidFill>
                  <a:srgbClr val="383027">
                    <a:alpha val="62745"/>
                  </a:srgbClr>
                </a:solidFill>
                <a:latin typeface="SimSun" panose="02010600030101010101" pitchFamily="2" charset="-122"/>
                <a:ea typeface="SimSun" panose="02010600030101010101" pitchFamily="2" charset="-122"/>
              </a:rPr>
              <a:t>Given EMEA's strong performance, consider expanding operations or marketing efforts in this region.</a:t>
            </a:r>
          </a:p>
          <a:p>
            <a:pPr>
              <a:lnSpc>
                <a:spcPts val="2479"/>
              </a:lnSpc>
            </a:pPr>
            <a:endParaRPr lang="en-US" sz="2000" spc="151" dirty="0">
              <a:solidFill>
                <a:srgbClr val="383027">
                  <a:alpha val="62745"/>
                </a:srgbClr>
              </a:solidFill>
              <a:latin typeface="SimSun" panose="02010600030101010101" pitchFamily="2" charset="-122"/>
              <a:ea typeface="SimSun" panose="02010600030101010101" pitchFamily="2" charset="-122"/>
            </a:endParaRPr>
          </a:p>
          <a:p>
            <a:pPr>
              <a:lnSpc>
                <a:spcPts val="2479"/>
              </a:lnSpc>
            </a:pPr>
            <a:r>
              <a:rPr lang="en-US" sz="2000" spc="151" dirty="0">
                <a:solidFill>
                  <a:srgbClr val="383027">
                    <a:alpha val="62745"/>
                  </a:srgbClr>
                </a:solidFill>
                <a:latin typeface="SimSun" panose="02010600030101010101" pitchFamily="2" charset="-122"/>
                <a:ea typeface="SimSun" panose="02010600030101010101" pitchFamily="2" charset="-122"/>
              </a:rPr>
              <a:t>Investigate Low-Performing Markets: Evaluate the viability of continuing operations in consistently low -performing countries like Guam, Cyprus and Tajikistan.</a:t>
            </a:r>
          </a:p>
          <a:p>
            <a:pPr>
              <a:lnSpc>
                <a:spcPts val="2479"/>
              </a:lnSpc>
            </a:pPr>
            <a:endParaRPr lang="en-US" sz="1599" spc="151" dirty="0">
              <a:solidFill>
                <a:srgbClr val="383027">
                  <a:alpha val="62745"/>
                </a:srgbClr>
              </a:solidFill>
              <a:latin typeface="Stem SemLt" panose="020B0503020203020204" pitchFamily="34" charset="-52"/>
            </a:endParaRPr>
          </a:p>
          <a:p>
            <a:pPr>
              <a:lnSpc>
                <a:spcPts val="2479"/>
              </a:lnSpc>
            </a:pPr>
            <a:endParaRPr lang="en-US" sz="1600" spc="152" dirty="0">
              <a:solidFill>
                <a:srgbClr val="383027">
                  <a:alpha val="62745"/>
                </a:srgbClr>
              </a:solidFill>
              <a:latin typeface="Stem SemLt" panose="020B0503020203020204" pitchFamily="34" charset="-52"/>
            </a:endParaRPr>
          </a:p>
        </p:txBody>
      </p:sp>
      <p:sp>
        <p:nvSpPr>
          <p:cNvPr id="14" name="TextBox 14"/>
          <p:cNvSpPr txBox="1"/>
          <p:nvPr/>
        </p:nvSpPr>
        <p:spPr>
          <a:xfrm>
            <a:off x="14252542" y="6046396"/>
            <a:ext cx="3632827" cy="406265"/>
          </a:xfrm>
          <a:prstGeom prst="rect">
            <a:avLst/>
          </a:prstGeom>
        </p:spPr>
        <p:txBody>
          <a:bodyPr wrap="square" lIns="0" tIns="0" rIns="0" bIns="0" rtlCol="0" anchor="t">
            <a:spAutoFit/>
          </a:bodyPr>
          <a:lstStyle/>
          <a:p>
            <a:pPr>
              <a:lnSpc>
                <a:spcPts val="3359"/>
              </a:lnSpc>
            </a:pPr>
            <a:r>
              <a:rPr lang="en-US" sz="2400" spc="228" dirty="0">
                <a:solidFill>
                  <a:srgbClr val="3B302E"/>
                </a:solidFill>
                <a:latin typeface="Stem SemLt" panose="020B0503020203020204" pitchFamily="34" charset="-52"/>
              </a:rPr>
              <a:t>RECOMMENDATIONS</a:t>
            </a:r>
          </a:p>
        </p:txBody>
      </p:sp>
      <p:pic>
        <p:nvPicPr>
          <p:cNvPr id="19" name="Picture 18">
            <a:extLst>
              <a:ext uri="{FF2B5EF4-FFF2-40B4-BE49-F238E27FC236}">
                <a16:creationId xmlns:a16="http://schemas.microsoft.com/office/drawing/2014/main" id="{9C312450-75F3-4901-907B-482049394CFA}"/>
              </a:ext>
            </a:extLst>
          </p:cNvPr>
          <p:cNvPicPr>
            <a:picLocks noChangeAspect="1"/>
          </p:cNvPicPr>
          <p:nvPr/>
        </p:nvPicPr>
        <p:blipFill rotWithShape="1">
          <a:blip r:embed="rId3"/>
          <a:srcRect t="3661"/>
          <a:stretch/>
        </p:blipFill>
        <p:spPr>
          <a:xfrm>
            <a:off x="10251535" y="125757"/>
            <a:ext cx="7335575" cy="5906626"/>
          </a:xfrm>
          <a:prstGeom prst="rect">
            <a:avLst/>
          </a:prstGeom>
        </p:spPr>
      </p:pic>
      <p:pic>
        <p:nvPicPr>
          <p:cNvPr id="21" name="Picture 20">
            <a:extLst>
              <a:ext uri="{FF2B5EF4-FFF2-40B4-BE49-F238E27FC236}">
                <a16:creationId xmlns:a16="http://schemas.microsoft.com/office/drawing/2014/main" id="{129D6101-16B8-4277-93A1-7C5F1EB4790D}"/>
              </a:ext>
            </a:extLst>
          </p:cNvPr>
          <p:cNvPicPr>
            <a:picLocks noChangeAspect="1"/>
          </p:cNvPicPr>
          <p:nvPr/>
        </p:nvPicPr>
        <p:blipFill>
          <a:blip r:embed="rId4"/>
          <a:stretch>
            <a:fillRect/>
          </a:stretch>
        </p:blipFill>
        <p:spPr>
          <a:xfrm>
            <a:off x="319174" y="6423666"/>
            <a:ext cx="7848940" cy="3709851"/>
          </a:xfrm>
          <a:prstGeom prst="rect">
            <a:avLst/>
          </a:prstGeom>
        </p:spPr>
      </p:pic>
      <p:sp>
        <p:nvSpPr>
          <p:cNvPr id="8" name="Freeform 8"/>
          <p:cNvSpPr/>
          <p:nvPr/>
        </p:nvSpPr>
        <p:spPr>
          <a:xfrm>
            <a:off x="16230600" y="19990"/>
            <a:ext cx="1186047" cy="504070"/>
          </a:xfrm>
          <a:custGeom>
            <a:avLst/>
            <a:gdLst/>
            <a:ahLst/>
            <a:cxnLst/>
            <a:rect l="l" t="t" r="r" b="b"/>
            <a:pathLst>
              <a:path w="1186047" h="504070">
                <a:moveTo>
                  <a:pt x="0" y="0"/>
                </a:moveTo>
                <a:lnTo>
                  <a:pt x="1186047" y="0"/>
                </a:lnTo>
                <a:lnTo>
                  <a:pt x="1186047" y="504070"/>
                </a:lnTo>
                <a:lnTo>
                  <a:pt x="0" y="504070"/>
                </a:lnTo>
                <a:lnTo>
                  <a:pt x="0" y="0"/>
                </a:lnTo>
                <a:close/>
              </a:path>
            </a:pathLst>
          </a:custGeom>
          <a:blipFill>
            <a:blip r:embed="rId5">
              <a:alphaModFix amt="67000"/>
            </a:blip>
            <a:stretch>
              <a:fillRect/>
            </a:stretch>
          </a:blipFill>
        </p:spPr>
        <p:txBody>
          <a:bodyPr/>
          <a:lstStyle/>
          <a:p>
            <a:endParaRPr lang="en-US"/>
          </a:p>
        </p:txBody>
      </p:sp>
      <p:grpSp>
        <p:nvGrpSpPr>
          <p:cNvPr id="30" name="Group 29">
            <a:extLst>
              <a:ext uri="{FF2B5EF4-FFF2-40B4-BE49-F238E27FC236}">
                <a16:creationId xmlns:a16="http://schemas.microsoft.com/office/drawing/2014/main" id="{5FB7D589-D2EA-45CA-8973-83FBEDC7AF5C}"/>
              </a:ext>
            </a:extLst>
          </p:cNvPr>
          <p:cNvGrpSpPr/>
          <p:nvPr/>
        </p:nvGrpSpPr>
        <p:grpSpPr>
          <a:xfrm>
            <a:off x="8411088" y="6551203"/>
            <a:ext cx="4023369" cy="2058353"/>
            <a:chOff x="9311631" y="6590346"/>
            <a:chExt cx="4023369" cy="2058353"/>
          </a:xfrm>
        </p:grpSpPr>
        <p:grpSp>
          <p:nvGrpSpPr>
            <p:cNvPr id="25" name="Group 15">
              <a:extLst>
                <a:ext uri="{FF2B5EF4-FFF2-40B4-BE49-F238E27FC236}">
                  <a16:creationId xmlns:a16="http://schemas.microsoft.com/office/drawing/2014/main" id="{0084270C-84D9-4151-820F-A7103711E846}"/>
                </a:ext>
              </a:extLst>
            </p:cNvPr>
            <p:cNvGrpSpPr/>
            <p:nvPr/>
          </p:nvGrpSpPr>
          <p:grpSpPr>
            <a:xfrm>
              <a:off x="9311631" y="6590346"/>
              <a:ext cx="4023369" cy="2058353"/>
              <a:chOff x="0" y="0"/>
              <a:chExt cx="4960036" cy="2250992"/>
            </a:xfrm>
          </p:grpSpPr>
          <p:grpSp>
            <p:nvGrpSpPr>
              <p:cNvPr id="26" name="Group 16">
                <a:extLst>
                  <a:ext uri="{FF2B5EF4-FFF2-40B4-BE49-F238E27FC236}">
                    <a16:creationId xmlns:a16="http://schemas.microsoft.com/office/drawing/2014/main" id="{F48A98ED-1064-4A52-998E-214C68BA5905}"/>
                  </a:ext>
                </a:extLst>
              </p:cNvPr>
              <p:cNvGrpSpPr/>
              <p:nvPr/>
            </p:nvGrpSpPr>
            <p:grpSpPr>
              <a:xfrm>
                <a:off x="0" y="0"/>
                <a:ext cx="4960036" cy="2250992"/>
                <a:chOff x="0" y="0"/>
                <a:chExt cx="2427723" cy="1101763"/>
              </a:xfrm>
            </p:grpSpPr>
            <p:sp>
              <p:nvSpPr>
                <p:cNvPr id="28" name="Freeform 17">
                  <a:extLst>
                    <a:ext uri="{FF2B5EF4-FFF2-40B4-BE49-F238E27FC236}">
                      <a16:creationId xmlns:a16="http://schemas.microsoft.com/office/drawing/2014/main" id="{D253CAF9-E9B4-4735-B9B6-33580A1E97FB}"/>
                    </a:ext>
                  </a:extLst>
                </p:cNvPr>
                <p:cNvSpPr/>
                <p:nvPr/>
              </p:nvSpPr>
              <p:spPr>
                <a:xfrm>
                  <a:off x="0" y="0"/>
                  <a:ext cx="2427723" cy="1101763"/>
                </a:xfrm>
                <a:custGeom>
                  <a:avLst/>
                  <a:gdLst/>
                  <a:ahLst/>
                  <a:cxnLst/>
                  <a:rect l="l" t="t" r="r" b="b"/>
                  <a:pathLst>
                    <a:path w="2427723" h="1101763">
                      <a:moveTo>
                        <a:pt x="2303263" y="1101763"/>
                      </a:moveTo>
                      <a:lnTo>
                        <a:pt x="124460" y="1101763"/>
                      </a:lnTo>
                      <a:cubicBezTo>
                        <a:pt x="55880" y="1101763"/>
                        <a:pt x="0" y="1045883"/>
                        <a:pt x="0" y="977303"/>
                      </a:cubicBezTo>
                      <a:lnTo>
                        <a:pt x="0" y="124460"/>
                      </a:lnTo>
                      <a:cubicBezTo>
                        <a:pt x="0" y="55880"/>
                        <a:pt x="55880" y="0"/>
                        <a:pt x="124460" y="0"/>
                      </a:cubicBezTo>
                      <a:lnTo>
                        <a:pt x="2303263" y="0"/>
                      </a:lnTo>
                      <a:cubicBezTo>
                        <a:pt x="2371843" y="0"/>
                        <a:pt x="2427723" y="55880"/>
                        <a:pt x="2427723" y="124460"/>
                      </a:cubicBezTo>
                      <a:lnTo>
                        <a:pt x="2427723" y="977303"/>
                      </a:lnTo>
                      <a:cubicBezTo>
                        <a:pt x="2427723" y="1045883"/>
                        <a:pt x="2371843" y="1101763"/>
                        <a:pt x="2303263" y="1101763"/>
                      </a:cubicBezTo>
                      <a:close/>
                    </a:path>
                  </a:pathLst>
                </a:custGeom>
                <a:solidFill>
                  <a:srgbClr val="6F6160"/>
                </a:solidFill>
              </p:spPr>
              <p:txBody>
                <a:bodyPr/>
                <a:lstStyle/>
                <a:p>
                  <a:endParaRPr lang="en-US"/>
                </a:p>
              </p:txBody>
            </p:sp>
          </p:grpSp>
          <p:sp>
            <p:nvSpPr>
              <p:cNvPr id="27" name="AutoShape 18">
                <a:extLst>
                  <a:ext uri="{FF2B5EF4-FFF2-40B4-BE49-F238E27FC236}">
                    <a16:creationId xmlns:a16="http://schemas.microsoft.com/office/drawing/2014/main" id="{C80B82BD-EDEA-44F0-A73B-2696FCC9C148}"/>
                  </a:ext>
                </a:extLst>
              </p:cNvPr>
              <p:cNvSpPr/>
              <p:nvPr/>
            </p:nvSpPr>
            <p:spPr>
              <a:xfrm>
                <a:off x="0" y="1347362"/>
                <a:ext cx="4960036" cy="0"/>
              </a:xfrm>
              <a:prstGeom prst="line">
                <a:avLst/>
              </a:prstGeom>
              <a:ln w="25400" cap="flat">
                <a:solidFill>
                  <a:srgbClr val="F8F3E5"/>
                </a:solidFill>
                <a:prstDash val="solid"/>
                <a:headEnd type="none" w="sm" len="sm"/>
                <a:tailEnd type="none" w="sm" len="sm"/>
              </a:ln>
            </p:spPr>
            <p:txBody>
              <a:bodyPr/>
              <a:lstStyle/>
              <a:p>
                <a:endParaRPr lang="en-US"/>
              </a:p>
            </p:txBody>
          </p:sp>
        </p:grpSp>
        <p:pic>
          <p:nvPicPr>
            <p:cNvPr id="29" name="Picture 28">
              <a:extLst>
                <a:ext uri="{FF2B5EF4-FFF2-40B4-BE49-F238E27FC236}">
                  <a16:creationId xmlns:a16="http://schemas.microsoft.com/office/drawing/2014/main" id="{463ED44F-CE6D-4300-A95A-9DAD94A0E98C}"/>
                </a:ext>
              </a:extLst>
            </p:cNvPr>
            <p:cNvPicPr>
              <a:picLocks noChangeAspect="1"/>
            </p:cNvPicPr>
            <p:nvPr/>
          </p:nvPicPr>
          <p:blipFill>
            <a:blip r:embed="rId6"/>
            <a:stretch>
              <a:fillRect/>
            </a:stretch>
          </p:blipFill>
          <p:spPr>
            <a:xfrm>
              <a:off x="9674901" y="6781620"/>
              <a:ext cx="3267233" cy="1670217"/>
            </a:xfrm>
            <a:prstGeom prst="rect">
              <a:avLst/>
            </a:prstGeom>
          </p:spPr>
        </p:pic>
      </p:grpSp>
    </p:spTree>
    <p:extLst>
      <p:ext uri="{BB962C8B-B14F-4D97-AF65-F5344CB8AC3E}">
        <p14:creationId xmlns:p14="http://schemas.microsoft.com/office/powerpoint/2010/main" val="445398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9969" r="-7198" b="-4380"/>
            </a:stretch>
          </a:blipFill>
        </p:spPr>
        <p:txBody>
          <a:bodyPr/>
          <a:lstStyle/>
          <a:p>
            <a:endParaRPr lang="en-US"/>
          </a:p>
        </p:txBody>
      </p:sp>
      <p:grpSp>
        <p:nvGrpSpPr>
          <p:cNvPr id="6" name="Group 6"/>
          <p:cNvGrpSpPr/>
          <p:nvPr/>
        </p:nvGrpSpPr>
        <p:grpSpPr>
          <a:xfrm rot="5400000">
            <a:off x="10096500" y="2075510"/>
            <a:ext cx="10287000" cy="6096000"/>
            <a:chOff x="0" y="0"/>
            <a:chExt cx="3886105" cy="2302877"/>
          </a:xfrm>
        </p:grpSpPr>
        <p:sp>
          <p:nvSpPr>
            <p:cNvPr id="7" name="Freeform 7"/>
            <p:cNvSpPr/>
            <p:nvPr/>
          </p:nvSpPr>
          <p:spPr>
            <a:xfrm>
              <a:off x="0" y="0"/>
              <a:ext cx="3886105" cy="2302877"/>
            </a:xfrm>
            <a:custGeom>
              <a:avLst/>
              <a:gdLst/>
              <a:ahLst/>
              <a:cxnLst/>
              <a:rect l="l" t="t" r="r" b="b"/>
              <a:pathLst>
                <a:path w="3886105" h="2302877">
                  <a:moveTo>
                    <a:pt x="0" y="0"/>
                  </a:moveTo>
                  <a:lnTo>
                    <a:pt x="3886105" y="0"/>
                  </a:lnTo>
                  <a:lnTo>
                    <a:pt x="3886105" y="2302877"/>
                  </a:lnTo>
                  <a:lnTo>
                    <a:pt x="0" y="2302877"/>
                  </a:lnTo>
                  <a:close/>
                </a:path>
              </a:pathLst>
            </a:custGeom>
            <a:solidFill>
              <a:srgbClr val="383027"/>
            </a:solidFill>
          </p:spPr>
          <p:txBody>
            <a:bodyPr/>
            <a:lstStyle/>
            <a:p>
              <a:endParaRPr lang="en-US"/>
            </a:p>
          </p:txBody>
        </p:sp>
      </p:grpSp>
      <p:sp>
        <p:nvSpPr>
          <p:cNvPr id="9" name="AutoShape 9"/>
          <p:cNvSpPr/>
          <p:nvPr/>
        </p:nvSpPr>
        <p:spPr>
          <a:xfrm rot="-10800000">
            <a:off x="12191999" y="9791699"/>
            <a:ext cx="6095998" cy="0"/>
          </a:xfrm>
          <a:prstGeom prst="line">
            <a:avLst/>
          </a:prstGeom>
          <a:ln w="19050" cap="rnd">
            <a:solidFill>
              <a:srgbClr val="FFFBF7"/>
            </a:solidFill>
            <a:prstDash val="sysDot"/>
            <a:headEnd type="none" w="sm" len="sm"/>
            <a:tailEnd type="none" w="sm" len="sm"/>
          </a:ln>
        </p:spPr>
        <p:txBody>
          <a:bodyPr/>
          <a:lstStyle/>
          <a:p>
            <a:endParaRPr lang="en-US"/>
          </a:p>
        </p:txBody>
      </p:sp>
      <p:grpSp>
        <p:nvGrpSpPr>
          <p:cNvPr id="10" name="Group 10"/>
          <p:cNvGrpSpPr/>
          <p:nvPr/>
        </p:nvGrpSpPr>
        <p:grpSpPr>
          <a:xfrm>
            <a:off x="9338443" y="952500"/>
            <a:ext cx="1519350" cy="202918"/>
            <a:chOff x="0" y="0"/>
            <a:chExt cx="3803650" cy="508000"/>
          </a:xfrm>
        </p:grpSpPr>
        <p:sp>
          <p:nvSpPr>
            <p:cNvPr id="11" name="Freeform 11"/>
            <p:cNvSpPr/>
            <p:nvPr/>
          </p:nvSpPr>
          <p:spPr>
            <a:xfrm>
              <a:off x="0" y="215900"/>
              <a:ext cx="3507740" cy="76200"/>
            </a:xfrm>
            <a:custGeom>
              <a:avLst/>
              <a:gdLst/>
              <a:ahLst/>
              <a:cxnLst/>
              <a:rect l="l" t="t" r="r" b="b"/>
              <a:pathLst>
                <a:path w="3507740" h="76200">
                  <a:moveTo>
                    <a:pt x="0" y="0"/>
                  </a:moveTo>
                  <a:lnTo>
                    <a:pt x="3507740" y="0"/>
                  </a:lnTo>
                  <a:lnTo>
                    <a:pt x="3507740" y="76200"/>
                  </a:lnTo>
                  <a:lnTo>
                    <a:pt x="0" y="76200"/>
                  </a:lnTo>
                  <a:close/>
                </a:path>
              </a:pathLst>
            </a:custGeom>
            <a:solidFill>
              <a:srgbClr val="3B302E"/>
            </a:solidFill>
          </p:spPr>
          <p:txBody>
            <a:bodyPr/>
            <a:lstStyle/>
            <a:p>
              <a:endParaRPr lang="en-US"/>
            </a:p>
          </p:txBody>
        </p:sp>
        <p:sp>
          <p:nvSpPr>
            <p:cNvPr id="12" name="Freeform 12"/>
            <p:cNvSpPr/>
            <p:nvPr/>
          </p:nvSpPr>
          <p:spPr>
            <a:xfrm>
              <a:off x="3429000" y="1270"/>
              <a:ext cx="374650" cy="505460"/>
            </a:xfrm>
            <a:custGeom>
              <a:avLst/>
              <a:gdLst/>
              <a:ahLst/>
              <a:cxnLst/>
              <a:rect l="l" t="t" r="r" b="b"/>
              <a:pathLst>
                <a:path w="374650" h="505460">
                  <a:moveTo>
                    <a:pt x="0" y="505460"/>
                  </a:moveTo>
                  <a:lnTo>
                    <a:pt x="0" y="0"/>
                  </a:lnTo>
                  <a:lnTo>
                    <a:pt x="374650" y="252730"/>
                  </a:lnTo>
                  <a:close/>
                </a:path>
              </a:pathLst>
            </a:custGeom>
            <a:solidFill>
              <a:srgbClr val="3B302E"/>
            </a:solidFill>
          </p:spPr>
          <p:txBody>
            <a:bodyPr/>
            <a:lstStyle/>
            <a:p>
              <a:endParaRPr lang="en-US"/>
            </a:p>
          </p:txBody>
        </p:sp>
      </p:grpSp>
      <p:sp>
        <p:nvSpPr>
          <p:cNvPr id="13" name="AutoShape 13"/>
          <p:cNvSpPr/>
          <p:nvPr/>
        </p:nvSpPr>
        <p:spPr>
          <a:xfrm>
            <a:off x="57421" y="1485900"/>
            <a:ext cx="12192000" cy="0"/>
          </a:xfrm>
          <a:prstGeom prst="line">
            <a:avLst/>
          </a:prstGeom>
          <a:ln w="19050" cap="rnd">
            <a:solidFill>
              <a:srgbClr val="383027"/>
            </a:solidFill>
            <a:prstDash val="sysDot"/>
            <a:headEnd type="none" w="sm" len="sm"/>
            <a:tailEnd type="none" w="sm" len="sm"/>
          </a:ln>
        </p:spPr>
        <p:txBody>
          <a:bodyPr/>
          <a:lstStyle/>
          <a:p>
            <a:endParaRPr lang="en-US"/>
          </a:p>
        </p:txBody>
      </p:sp>
      <p:sp>
        <p:nvSpPr>
          <p:cNvPr id="18" name="TextBox 18"/>
          <p:cNvSpPr txBox="1"/>
          <p:nvPr/>
        </p:nvSpPr>
        <p:spPr>
          <a:xfrm>
            <a:off x="3542234" y="1683504"/>
            <a:ext cx="5796209" cy="838254"/>
          </a:xfrm>
          <a:prstGeom prst="rect">
            <a:avLst/>
          </a:prstGeom>
        </p:spPr>
        <p:txBody>
          <a:bodyPr lIns="0" tIns="0" rIns="0" bIns="0" rtlCol="0" anchor="t">
            <a:spAutoFit/>
          </a:bodyPr>
          <a:lstStyle/>
          <a:p>
            <a:pPr>
              <a:lnSpc>
                <a:spcPts val="6536"/>
              </a:lnSpc>
            </a:pPr>
            <a:r>
              <a:rPr lang="en-US" sz="5996" spc="521" dirty="0">
                <a:solidFill>
                  <a:srgbClr val="3B302E"/>
                </a:solidFill>
                <a:latin typeface="Cormorant Garamond Medium"/>
              </a:rPr>
              <a:t>SOLUTIONS</a:t>
            </a:r>
          </a:p>
        </p:txBody>
      </p:sp>
      <p:sp>
        <p:nvSpPr>
          <p:cNvPr id="19" name="TextBox 19"/>
          <p:cNvSpPr txBox="1"/>
          <p:nvPr/>
        </p:nvSpPr>
        <p:spPr>
          <a:xfrm>
            <a:off x="381000" y="600591"/>
            <a:ext cx="8839243" cy="564257"/>
          </a:xfrm>
          <a:prstGeom prst="rect">
            <a:avLst/>
          </a:prstGeom>
        </p:spPr>
        <p:txBody>
          <a:bodyPr wrap="square" lIns="0" tIns="0" rIns="0" bIns="0" rtlCol="0" anchor="t">
            <a:spAutoFit/>
          </a:bodyPr>
          <a:lstStyle/>
          <a:p>
            <a:pPr>
              <a:lnSpc>
                <a:spcPts val="4437"/>
              </a:lnSpc>
              <a:spcBef>
                <a:spcPct val="0"/>
              </a:spcBef>
            </a:pPr>
            <a:r>
              <a:rPr lang="en-US" sz="6000" spc="98" dirty="0">
                <a:solidFill>
                  <a:srgbClr val="3B302E"/>
                </a:solidFill>
                <a:latin typeface="Caravan" pitchFamily="2" charset="-52"/>
              </a:rPr>
              <a:t>Observation for Industry Type by GEO and:</a:t>
            </a:r>
          </a:p>
        </p:txBody>
      </p:sp>
      <p:sp>
        <p:nvSpPr>
          <p:cNvPr id="20" name="TextBox 20"/>
          <p:cNvSpPr txBox="1"/>
          <p:nvPr/>
        </p:nvSpPr>
        <p:spPr>
          <a:xfrm>
            <a:off x="13106400" y="3843430"/>
            <a:ext cx="4970330" cy="5602496"/>
          </a:xfrm>
          <a:prstGeom prst="rect">
            <a:avLst/>
          </a:prstGeom>
        </p:spPr>
        <p:txBody>
          <a:bodyPr wrap="square" lIns="0" tIns="0" rIns="0" bIns="0" rtlCol="0" anchor="t">
            <a:spAutoFit/>
          </a:bodyPr>
          <a:lstStyle/>
          <a:p>
            <a:pPr>
              <a:lnSpc>
                <a:spcPts val="3359"/>
              </a:lnSpc>
            </a:pPr>
            <a:r>
              <a:rPr lang="en-US" sz="2000" spc="228" dirty="0">
                <a:solidFill>
                  <a:srgbClr val="FFFBF7"/>
                </a:solidFill>
                <a:latin typeface="SimSun" panose="02010600030101010101" pitchFamily="2" charset="-122"/>
                <a:ea typeface="SimSun" panose="02010600030101010101" pitchFamily="2" charset="-122"/>
              </a:rPr>
              <a:t>EMEA is a very diverse region involving Europe, the Middle</a:t>
            </a:r>
          </a:p>
          <a:p>
            <a:pPr>
              <a:lnSpc>
                <a:spcPts val="3359"/>
              </a:lnSpc>
            </a:pPr>
            <a:r>
              <a:rPr lang="en-US" sz="2000" spc="228" dirty="0">
                <a:solidFill>
                  <a:srgbClr val="FFFBF7"/>
                </a:solidFill>
                <a:latin typeface="SimSun" panose="02010600030101010101" pitchFamily="2" charset="-122"/>
                <a:ea typeface="SimSun" panose="02010600030101010101" pitchFamily="2" charset="-122"/>
              </a:rPr>
              <a:t>East and Africa. It is possible that less developed economies with higher degrees of bureaucracy in the Middle East and Africa are more suitable for dealing with large distributors. If so, that is critical information that should be considered for strategic decisions within the company.</a:t>
            </a:r>
          </a:p>
        </p:txBody>
      </p:sp>
      <p:sp>
        <p:nvSpPr>
          <p:cNvPr id="21" name="TextBox 21"/>
          <p:cNvSpPr txBox="1"/>
          <p:nvPr/>
        </p:nvSpPr>
        <p:spPr>
          <a:xfrm>
            <a:off x="321057" y="2739650"/>
            <a:ext cx="10646522" cy="1282402"/>
          </a:xfrm>
          <a:prstGeom prst="rect">
            <a:avLst/>
          </a:prstGeom>
        </p:spPr>
        <p:txBody>
          <a:bodyPr wrap="square" lIns="0" tIns="0" rIns="0" bIns="0" rtlCol="0" anchor="t">
            <a:spAutoFit/>
          </a:bodyPr>
          <a:lstStyle/>
          <a:p>
            <a:pPr algn="ctr">
              <a:lnSpc>
                <a:spcPts val="2479"/>
              </a:lnSpc>
            </a:pPr>
            <a:r>
              <a:rPr lang="en-US" sz="2400" spc="151" dirty="0">
                <a:solidFill>
                  <a:schemeClr val="tx1">
                    <a:lumMod val="95000"/>
                    <a:lumOff val="5000"/>
                  </a:schemeClr>
                </a:solidFill>
                <a:latin typeface="SimSun" panose="02010600030101010101" pitchFamily="2" charset="-122"/>
                <a:ea typeface="SimSun" panose="02010600030101010101" pitchFamily="2" charset="-122"/>
              </a:rPr>
              <a:t>APAC and Americas hold a very similar division structure, with End Users having an overwhelming participation (of over 55%). The situation is absolutely reversed when analyzing EMEA, where 85% of customers are distributors.</a:t>
            </a:r>
            <a:endParaRPr lang="en-US" sz="2400" spc="152" dirty="0">
              <a:solidFill>
                <a:schemeClr val="tx1">
                  <a:lumMod val="95000"/>
                  <a:lumOff val="5000"/>
                </a:schemeClr>
              </a:solidFill>
              <a:latin typeface="SimSun" panose="02010600030101010101" pitchFamily="2" charset="-122"/>
              <a:ea typeface="SimSun" panose="02010600030101010101" pitchFamily="2" charset="-122"/>
            </a:endParaRPr>
          </a:p>
        </p:txBody>
      </p:sp>
      <p:sp>
        <p:nvSpPr>
          <p:cNvPr id="22" name="Slide Number Placeholder 21">
            <a:extLst>
              <a:ext uri="{FF2B5EF4-FFF2-40B4-BE49-F238E27FC236}">
                <a16:creationId xmlns:a16="http://schemas.microsoft.com/office/drawing/2014/main" id="{A79A7D2A-86D3-4986-996E-63BA0616C7E7}"/>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24" name="Picture 23">
            <a:extLst>
              <a:ext uri="{FF2B5EF4-FFF2-40B4-BE49-F238E27FC236}">
                <a16:creationId xmlns:a16="http://schemas.microsoft.com/office/drawing/2014/main" id="{E4B9B7F6-DCC8-43FC-A5A2-1A48547E1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0289" y="549347"/>
            <a:ext cx="6016133" cy="3001813"/>
          </a:xfrm>
          <a:prstGeom prst="rect">
            <a:avLst/>
          </a:prstGeom>
        </p:spPr>
      </p:pic>
      <p:sp>
        <p:nvSpPr>
          <p:cNvPr id="25" name="Freeform 5">
            <a:extLst>
              <a:ext uri="{FF2B5EF4-FFF2-40B4-BE49-F238E27FC236}">
                <a16:creationId xmlns:a16="http://schemas.microsoft.com/office/drawing/2014/main" id="{8620DEE5-F57D-49C9-B1AF-C74F4CA41078}"/>
              </a:ext>
            </a:extLst>
          </p:cNvPr>
          <p:cNvSpPr/>
          <p:nvPr/>
        </p:nvSpPr>
        <p:spPr>
          <a:xfrm>
            <a:off x="11740318" y="3777983"/>
            <a:ext cx="903364" cy="383930"/>
          </a:xfrm>
          <a:custGeom>
            <a:avLst/>
            <a:gdLst/>
            <a:ahLst/>
            <a:cxnLst/>
            <a:rect l="l" t="t" r="r" b="b"/>
            <a:pathLst>
              <a:path w="903364" h="383930">
                <a:moveTo>
                  <a:pt x="0" y="0"/>
                </a:moveTo>
                <a:lnTo>
                  <a:pt x="903364" y="0"/>
                </a:lnTo>
                <a:lnTo>
                  <a:pt x="903364" y="383929"/>
                </a:lnTo>
                <a:lnTo>
                  <a:pt x="0" y="383929"/>
                </a:lnTo>
                <a:lnTo>
                  <a:pt x="0" y="0"/>
                </a:lnTo>
                <a:close/>
              </a:path>
            </a:pathLst>
          </a:custGeom>
          <a:blipFill>
            <a:blip r:embed="rId5">
              <a:alphaModFix amt="74000"/>
            </a:blip>
            <a:stretch>
              <a:fillRect/>
            </a:stretch>
          </a:blipFill>
        </p:spPr>
        <p:txBody>
          <a:bodyPr/>
          <a:lstStyle/>
          <a:p>
            <a:endParaRPr lang="en-US"/>
          </a:p>
        </p:txBody>
      </p:sp>
      <p:pic>
        <p:nvPicPr>
          <p:cNvPr id="27" name="Picture 26">
            <a:extLst>
              <a:ext uri="{FF2B5EF4-FFF2-40B4-BE49-F238E27FC236}">
                <a16:creationId xmlns:a16="http://schemas.microsoft.com/office/drawing/2014/main" id="{9CF23F0A-82DC-4482-B88D-C3522AEF587F}"/>
              </a:ext>
            </a:extLst>
          </p:cNvPr>
          <p:cNvPicPr>
            <a:picLocks noChangeAspect="1"/>
          </p:cNvPicPr>
          <p:nvPr/>
        </p:nvPicPr>
        <p:blipFill>
          <a:blip r:embed="rId6"/>
          <a:stretch>
            <a:fillRect/>
          </a:stretch>
        </p:blipFill>
        <p:spPr>
          <a:xfrm>
            <a:off x="211270" y="4388737"/>
            <a:ext cx="12683860" cy="5105851"/>
          </a:xfrm>
          <a:prstGeom prst="rect">
            <a:avLst/>
          </a:prstGeom>
        </p:spPr>
      </p:pic>
      <p:sp>
        <p:nvSpPr>
          <p:cNvPr id="28" name="AutoShape 3">
            <a:extLst>
              <a:ext uri="{FF2B5EF4-FFF2-40B4-BE49-F238E27FC236}">
                <a16:creationId xmlns:a16="http://schemas.microsoft.com/office/drawing/2014/main" id="{9861E334-402E-44A3-AC3B-649B158150E3}"/>
              </a:ext>
            </a:extLst>
          </p:cNvPr>
          <p:cNvSpPr/>
          <p:nvPr/>
        </p:nvSpPr>
        <p:spPr>
          <a:xfrm flipV="1">
            <a:off x="-7864" y="9791699"/>
            <a:ext cx="12428464" cy="1"/>
          </a:xfrm>
          <a:prstGeom prst="line">
            <a:avLst/>
          </a:prstGeom>
          <a:ln w="19050" cap="rnd">
            <a:solidFill>
              <a:schemeClr val="bg2">
                <a:lumMod val="10000"/>
              </a:schemeClr>
            </a:solidFill>
            <a:prstDash val="solid"/>
            <a:headEnd type="none" w="sm" len="sm"/>
            <a:tailEnd type="none" w="sm" len="sm"/>
          </a:ln>
        </p:spPr>
        <p:txBody>
          <a:bodyPr/>
          <a:lstStyle/>
          <a:p>
            <a:endParaRPr lang="en-US"/>
          </a:p>
        </p:txBody>
      </p:sp>
      <p:sp>
        <p:nvSpPr>
          <p:cNvPr id="29" name="AutoShape 13">
            <a:extLst>
              <a:ext uri="{FF2B5EF4-FFF2-40B4-BE49-F238E27FC236}">
                <a16:creationId xmlns:a16="http://schemas.microsoft.com/office/drawing/2014/main" id="{CE17A1DF-9AB4-4D2E-9BCF-BE3785A6D6ED}"/>
              </a:ext>
            </a:extLst>
          </p:cNvPr>
          <p:cNvSpPr/>
          <p:nvPr/>
        </p:nvSpPr>
        <p:spPr>
          <a:xfrm>
            <a:off x="144536" y="2705100"/>
            <a:ext cx="12192000" cy="0"/>
          </a:xfrm>
          <a:prstGeom prst="line">
            <a:avLst/>
          </a:prstGeom>
          <a:ln w="19050" cap="rnd">
            <a:solidFill>
              <a:srgbClr val="383027"/>
            </a:solidFill>
            <a:prstDash val="sysDot"/>
            <a:headEnd type="none" w="sm" len="sm"/>
            <a:tailEnd type="none" w="sm" len="sm"/>
          </a:ln>
        </p:spPr>
        <p:txBody>
          <a:bodyPr/>
          <a:lstStyle/>
          <a:p>
            <a:endParaRPr lang="en-US"/>
          </a:p>
        </p:txBody>
      </p:sp>
    </p:spTree>
    <p:extLst>
      <p:ext uri="{BB962C8B-B14F-4D97-AF65-F5344CB8AC3E}">
        <p14:creationId xmlns:p14="http://schemas.microsoft.com/office/powerpoint/2010/main" val="1514304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969" r="-7198" b="-4380"/>
            </a:stretch>
          </a:blipFill>
        </p:spPr>
        <p:txBody>
          <a:bodyPr/>
          <a:lstStyle/>
          <a:p>
            <a:endParaRPr lang="en-US"/>
          </a:p>
        </p:txBody>
      </p:sp>
      <p:grpSp>
        <p:nvGrpSpPr>
          <p:cNvPr id="3" name="Group 3"/>
          <p:cNvGrpSpPr/>
          <p:nvPr/>
        </p:nvGrpSpPr>
        <p:grpSpPr>
          <a:xfrm>
            <a:off x="12340721" y="401580"/>
            <a:ext cx="5627698" cy="8060294"/>
            <a:chOff x="0" y="0"/>
            <a:chExt cx="4433570" cy="6350000"/>
          </a:xfrm>
          <a:solidFill>
            <a:srgbClr val="A7A7A7"/>
          </a:solidFill>
        </p:grpSpPr>
        <p:sp>
          <p:nvSpPr>
            <p:cNvPr id="4" name="Freeform 4"/>
            <p:cNvSpPr/>
            <p:nvPr/>
          </p:nvSpPr>
          <p:spPr>
            <a:xfrm>
              <a:off x="0" y="0"/>
              <a:ext cx="4433570" cy="6350000"/>
            </a:xfrm>
            <a:custGeom>
              <a:avLst/>
              <a:gdLst/>
              <a:ahLst/>
              <a:cxnLst/>
              <a:rect l="l" t="t" r="r" b="b"/>
              <a:pathLst>
                <a:path w="4433570" h="635000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grpFill/>
          </p:spPr>
          <p:txBody>
            <a:bodyPr/>
            <a:lstStyle/>
            <a:p>
              <a:endParaRPr lang="en-US"/>
            </a:p>
          </p:txBody>
        </p:sp>
      </p:grpSp>
      <p:sp>
        <p:nvSpPr>
          <p:cNvPr id="5" name="AutoShape 5"/>
          <p:cNvSpPr/>
          <p:nvPr/>
        </p:nvSpPr>
        <p:spPr>
          <a:xfrm>
            <a:off x="6553200" y="1485900"/>
            <a:ext cx="9266238" cy="0"/>
          </a:xfrm>
          <a:prstGeom prst="line">
            <a:avLst/>
          </a:prstGeom>
          <a:ln w="19050" cap="rnd">
            <a:solidFill>
              <a:srgbClr val="383027"/>
            </a:solidFill>
            <a:prstDash val="sysDot"/>
            <a:headEnd type="none" w="sm" len="sm"/>
            <a:tailEnd type="none" w="sm" len="sm"/>
          </a:ln>
        </p:spPr>
        <p:txBody>
          <a:bodyPr/>
          <a:lstStyle/>
          <a:p>
            <a:endParaRPr lang="en-US"/>
          </a:p>
        </p:txBody>
      </p:sp>
      <p:sp>
        <p:nvSpPr>
          <p:cNvPr id="6" name="AutoShape 6"/>
          <p:cNvSpPr/>
          <p:nvPr/>
        </p:nvSpPr>
        <p:spPr>
          <a:xfrm>
            <a:off x="12325340" y="8724900"/>
            <a:ext cx="5627698" cy="0"/>
          </a:xfrm>
          <a:prstGeom prst="line">
            <a:avLst/>
          </a:prstGeom>
          <a:ln w="19050" cap="rnd">
            <a:solidFill>
              <a:srgbClr val="383027"/>
            </a:solidFill>
            <a:prstDash val="sysDot"/>
            <a:headEnd type="none" w="sm" len="sm"/>
            <a:tailEnd type="none" w="sm" len="sm"/>
          </a:ln>
        </p:spPr>
        <p:txBody>
          <a:bodyPr/>
          <a:lstStyle/>
          <a:p>
            <a:endParaRPr lang="en-US"/>
          </a:p>
        </p:txBody>
      </p:sp>
      <p:sp>
        <p:nvSpPr>
          <p:cNvPr id="7" name="TextBox 7"/>
          <p:cNvSpPr txBox="1"/>
          <p:nvPr/>
        </p:nvSpPr>
        <p:spPr>
          <a:xfrm>
            <a:off x="209550" y="331032"/>
            <a:ext cx="6134100" cy="1154868"/>
          </a:xfrm>
          <a:prstGeom prst="rect">
            <a:avLst/>
          </a:prstGeom>
        </p:spPr>
        <p:txBody>
          <a:bodyPr wrap="square" lIns="0" tIns="0" rIns="0" bIns="0" rtlCol="0" anchor="t">
            <a:spAutoFit/>
          </a:bodyPr>
          <a:lstStyle/>
          <a:p>
            <a:pPr>
              <a:lnSpc>
                <a:spcPts val="8933"/>
              </a:lnSpc>
            </a:pPr>
            <a:r>
              <a:rPr lang="en-US" sz="8195" spc="713" dirty="0">
                <a:solidFill>
                  <a:srgbClr val="3B302E"/>
                </a:solidFill>
                <a:latin typeface="Cormorant Garamond Medium"/>
              </a:rPr>
              <a:t>SEGMENTS</a:t>
            </a:r>
          </a:p>
        </p:txBody>
      </p:sp>
      <p:sp>
        <p:nvSpPr>
          <p:cNvPr id="8" name="TextBox 8"/>
          <p:cNvSpPr txBox="1"/>
          <p:nvPr/>
        </p:nvSpPr>
        <p:spPr>
          <a:xfrm>
            <a:off x="5947279" y="401580"/>
            <a:ext cx="6393442" cy="807913"/>
          </a:xfrm>
          <a:prstGeom prst="rect">
            <a:avLst/>
          </a:prstGeom>
        </p:spPr>
        <p:txBody>
          <a:bodyPr wrap="square" lIns="0" tIns="0" rIns="0" bIns="0" rtlCol="0" anchor="t">
            <a:spAutoFit/>
          </a:bodyPr>
          <a:lstStyle/>
          <a:p>
            <a:pPr algn="r">
              <a:lnSpc>
                <a:spcPts val="6299"/>
              </a:lnSpc>
              <a:spcBef>
                <a:spcPct val="0"/>
              </a:spcBef>
            </a:pPr>
            <a:r>
              <a:rPr lang="en-US" sz="7200" spc="139" dirty="0">
                <a:solidFill>
                  <a:srgbClr val="3B302E"/>
                </a:solidFill>
                <a:latin typeface="Caravan" pitchFamily="2" charset="-52"/>
              </a:rPr>
              <a:t>Happy Insurance Project</a:t>
            </a:r>
          </a:p>
        </p:txBody>
      </p:sp>
      <p:sp>
        <p:nvSpPr>
          <p:cNvPr id="15" name="TextBox 15"/>
          <p:cNvSpPr txBox="1"/>
          <p:nvPr/>
        </p:nvSpPr>
        <p:spPr>
          <a:xfrm>
            <a:off x="12762732" y="1748927"/>
            <a:ext cx="4906990" cy="6001643"/>
          </a:xfrm>
          <a:prstGeom prst="rect">
            <a:avLst/>
          </a:prstGeom>
        </p:spPr>
        <p:txBody>
          <a:bodyPr wrap="square" lIns="0" tIns="0" rIns="0" bIns="0" rtlCol="0" anchor="t">
            <a:spAutoFit/>
          </a:bodyPr>
          <a:lstStyle/>
          <a:p>
            <a:pPr>
              <a:lnSpc>
                <a:spcPts val="2635"/>
              </a:lnSpc>
            </a:pPr>
            <a:r>
              <a:rPr lang="en-US" sz="2400" spc="161" dirty="0">
                <a:solidFill>
                  <a:schemeClr val="bg1">
                    <a:alpha val="60000"/>
                  </a:schemeClr>
                </a:solidFill>
                <a:latin typeface="SimSun" panose="02010600030101010101" pitchFamily="2" charset="-122"/>
                <a:ea typeface="SimSun" panose="02010600030101010101" pitchFamily="2" charset="-122"/>
              </a:rPr>
              <a:t>What would happen on the variation of Sales Revenue</a:t>
            </a:r>
          </a:p>
          <a:p>
            <a:pPr>
              <a:lnSpc>
                <a:spcPts val="2635"/>
              </a:lnSpc>
            </a:pPr>
            <a:r>
              <a:rPr lang="en-US" sz="2400" spc="161" dirty="0">
                <a:solidFill>
                  <a:schemeClr val="bg1">
                    <a:alpha val="60000"/>
                  </a:schemeClr>
                </a:solidFill>
                <a:latin typeface="SimSun" panose="02010600030101010101" pitchFamily="2" charset="-122"/>
                <a:ea typeface="SimSun" panose="02010600030101010101" pitchFamily="2" charset="-122"/>
              </a:rPr>
              <a:t>by Division Name:</a:t>
            </a:r>
          </a:p>
          <a:p>
            <a:pPr>
              <a:lnSpc>
                <a:spcPts val="2635"/>
              </a:lnSpc>
            </a:pPr>
            <a:r>
              <a:rPr lang="en-US" sz="2400" spc="161" dirty="0">
                <a:solidFill>
                  <a:schemeClr val="bg1">
                    <a:alpha val="60000"/>
                  </a:schemeClr>
                </a:solidFill>
                <a:latin typeface="SimSun" panose="02010600030101010101" pitchFamily="2" charset="-122"/>
                <a:ea typeface="SimSun" panose="02010600030101010101" pitchFamily="2" charset="-122"/>
              </a:rPr>
              <a:t>Since Property Insurance does not hold a sizable portion of the overall</a:t>
            </a:r>
          </a:p>
          <a:p>
            <a:pPr>
              <a:lnSpc>
                <a:spcPts val="2635"/>
              </a:lnSpc>
            </a:pPr>
            <a:r>
              <a:rPr lang="en-US" sz="2400" spc="161" dirty="0">
                <a:solidFill>
                  <a:schemeClr val="bg1">
                    <a:alpha val="60000"/>
                  </a:schemeClr>
                </a:solidFill>
                <a:latin typeface="SimSun" panose="02010600030101010101" pitchFamily="2" charset="-122"/>
                <a:ea typeface="SimSun" panose="02010600030101010101" pitchFamily="2" charset="-122"/>
              </a:rPr>
              <a:t>revenue composition, even doubling its revenue would not create a noticeable variation on the performance of the company. To put it in</a:t>
            </a:r>
          </a:p>
          <a:p>
            <a:pPr>
              <a:lnSpc>
                <a:spcPts val="2635"/>
              </a:lnSpc>
            </a:pPr>
            <a:r>
              <a:rPr lang="en-US" sz="2400" spc="161" dirty="0">
                <a:solidFill>
                  <a:schemeClr val="bg1">
                    <a:alpha val="60000"/>
                  </a:schemeClr>
                </a:solidFill>
                <a:latin typeface="SimSun" panose="02010600030101010101" pitchFamily="2" charset="-122"/>
                <a:ea typeface="SimSun" panose="02010600030101010101" pitchFamily="2" charset="-122"/>
              </a:rPr>
              <a:t>perspective, it would be preferable to have Happy Insurance increasing 10% of its revenue in Health Insurance than increasing 100% of its revenue in Property Insurance.</a:t>
            </a:r>
          </a:p>
        </p:txBody>
      </p:sp>
      <p:grpSp>
        <p:nvGrpSpPr>
          <p:cNvPr id="18" name="Group 18"/>
          <p:cNvGrpSpPr/>
          <p:nvPr/>
        </p:nvGrpSpPr>
        <p:grpSpPr>
          <a:xfrm>
            <a:off x="0" y="9258300"/>
            <a:ext cx="18288000" cy="1028700"/>
            <a:chOff x="0" y="0"/>
            <a:chExt cx="6186311" cy="347980"/>
          </a:xfrm>
        </p:grpSpPr>
        <p:sp>
          <p:nvSpPr>
            <p:cNvPr id="19" name="Freeform 19"/>
            <p:cNvSpPr/>
            <p:nvPr/>
          </p:nvSpPr>
          <p:spPr>
            <a:xfrm>
              <a:off x="0" y="0"/>
              <a:ext cx="6186311" cy="347980"/>
            </a:xfrm>
            <a:custGeom>
              <a:avLst/>
              <a:gdLst/>
              <a:ahLst/>
              <a:cxnLst/>
              <a:rect l="l" t="t" r="r" b="b"/>
              <a:pathLst>
                <a:path w="6186311" h="347980">
                  <a:moveTo>
                    <a:pt x="0" y="0"/>
                  </a:moveTo>
                  <a:lnTo>
                    <a:pt x="6186311" y="0"/>
                  </a:lnTo>
                  <a:lnTo>
                    <a:pt x="6186311" y="347980"/>
                  </a:lnTo>
                  <a:lnTo>
                    <a:pt x="0" y="347980"/>
                  </a:lnTo>
                  <a:close/>
                </a:path>
              </a:pathLst>
            </a:custGeom>
            <a:solidFill>
              <a:srgbClr val="3B302E"/>
            </a:solidFill>
          </p:spPr>
          <p:txBody>
            <a:bodyPr/>
            <a:lstStyle/>
            <a:p>
              <a:endParaRPr lang="en-US"/>
            </a:p>
          </p:txBody>
        </p:sp>
      </p:grpSp>
      <p:sp>
        <p:nvSpPr>
          <p:cNvPr id="20" name="TextBox 20"/>
          <p:cNvSpPr txBox="1"/>
          <p:nvPr/>
        </p:nvSpPr>
        <p:spPr>
          <a:xfrm>
            <a:off x="6761884" y="9572942"/>
            <a:ext cx="4764232" cy="318357"/>
          </a:xfrm>
          <a:prstGeom prst="rect">
            <a:avLst/>
          </a:prstGeom>
        </p:spPr>
        <p:txBody>
          <a:bodyPr lIns="0" tIns="0" rIns="0" bIns="0" rtlCol="0" anchor="t">
            <a:spAutoFit/>
          </a:bodyPr>
          <a:lstStyle/>
          <a:p>
            <a:pPr algn="ctr">
              <a:lnSpc>
                <a:spcPts val="2660"/>
              </a:lnSpc>
              <a:spcBef>
                <a:spcPct val="0"/>
              </a:spcBef>
            </a:pPr>
            <a:r>
              <a:rPr lang="en-US" sz="1900" spc="286" dirty="0">
                <a:solidFill>
                  <a:srgbClr val="FFFFFF">
                    <a:alpha val="89804"/>
                  </a:srgbClr>
                </a:solidFill>
                <a:latin typeface="Evolve Sans"/>
              </a:rPr>
              <a:t>HAPPY ISURANCE PROJECT</a:t>
            </a:r>
          </a:p>
        </p:txBody>
      </p:sp>
      <p:sp>
        <p:nvSpPr>
          <p:cNvPr id="21" name="Slide Number Placeholder 20">
            <a:extLst>
              <a:ext uri="{FF2B5EF4-FFF2-40B4-BE49-F238E27FC236}">
                <a16:creationId xmlns:a16="http://schemas.microsoft.com/office/drawing/2014/main" id="{05A1D49E-4081-49A5-AA54-1C8E0BE4A9FE}"/>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23" name="Picture 22">
            <a:extLst>
              <a:ext uri="{FF2B5EF4-FFF2-40B4-BE49-F238E27FC236}">
                <a16:creationId xmlns:a16="http://schemas.microsoft.com/office/drawing/2014/main" id="{D1B519A3-41B2-43FB-A95B-3AEB44E6E2E0}"/>
              </a:ext>
            </a:extLst>
          </p:cNvPr>
          <p:cNvPicPr>
            <a:picLocks noChangeAspect="1"/>
          </p:cNvPicPr>
          <p:nvPr/>
        </p:nvPicPr>
        <p:blipFill>
          <a:blip r:embed="rId3"/>
          <a:stretch>
            <a:fillRect/>
          </a:stretch>
        </p:blipFill>
        <p:spPr>
          <a:xfrm>
            <a:off x="441359" y="2019299"/>
            <a:ext cx="11554381" cy="64807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021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969" r="-7198" b="-4380"/>
            </a:stretch>
          </a:blipFill>
        </p:spPr>
        <p:txBody>
          <a:bodyPr/>
          <a:lstStyle/>
          <a:p>
            <a:endParaRPr lang="en-US"/>
          </a:p>
        </p:txBody>
      </p:sp>
      <p:grpSp>
        <p:nvGrpSpPr>
          <p:cNvPr id="3" name="Group 3"/>
          <p:cNvGrpSpPr/>
          <p:nvPr/>
        </p:nvGrpSpPr>
        <p:grpSpPr>
          <a:xfrm rot="5400000">
            <a:off x="7443314" y="-7443314"/>
            <a:ext cx="3401372" cy="18288000"/>
            <a:chOff x="0" y="0"/>
            <a:chExt cx="1284931" cy="6908631"/>
          </a:xfrm>
        </p:grpSpPr>
        <p:sp>
          <p:nvSpPr>
            <p:cNvPr id="4" name="Freeform 4"/>
            <p:cNvSpPr/>
            <p:nvPr/>
          </p:nvSpPr>
          <p:spPr>
            <a:xfrm>
              <a:off x="0" y="0"/>
              <a:ext cx="1284931" cy="6908631"/>
            </a:xfrm>
            <a:custGeom>
              <a:avLst/>
              <a:gdLst/>
              <a:ahLst/>
              <a:cxnLst/>
              <a:rect l="l" t="t" r="r" b="b"/>
              <a:pathLst>
                <a:path w="1284931" h="6908631">
                  <a:moveTo>
                    <a:pt x="0" y="0"/>
                  </a:moveTo>
                  <a:lnTo>
                    <a:pt x="1284931" y="0"/>
                  </a:lnTo>
                  <a:lnTo>
                    <a:pt x="1284931" y="6908631"/>
                  </a:lnTo>
                  <a:lnTo>
                    <a:pt x="0" y="6908631"/>
                  </a:lnTo>
                  <a:close/>
                </a:path>
              </a:pathLst>
            </a:custGeom>
            <a:solidFill>
              <a:srgbClr val="3B302E"/>
            </a:solidFill>
          </p:spPr>
          <p:txBody>
            <a:bodyPr/>
            <a:lstStyle/>
            <a:p>
              <a:endParaRPr lang="en-US"/>
            </a:p>
          </p:txBody>
        </p:sp>
      </p:grpSp>
      <p:sp>
        <p:nvSpPr>
          <p:cNvPr id="5" name="TextBox 5"/>
          <p:cNvSpPr txBox="1"/>
          <p:nvPr/>
        </p:nvSpPr>
        <p:spPr>
          <a:xfrm>
            <a:off x="478196" y="448036"/>
            <a:ext cx="10515600" cy="2165786"/>
          </a:xfrm>
          <a:prstGeom prst="rect">
            <a:avLst/>
          </a:prstGeom>
        </p:spPr>
        <p:txBody>
          <a:bodyPr wrap="square" lIns="0" tIns="0" rIns="0" bIns="0" rtlCol="0" anchor="t">
            <a:spAutoFit/>
          </a:bodyPr>
          <a:lstStyle/>
          <a:p>
            <a:pPr>
              <a:lnSpc>
                <a:spcPts val="8388"/>
              </a:lnSpc>
            </a:pPr>
            <a:r>
              <a:rPr lang="en-US" sz="6600" spc="669" dirty="0">
                <a:solidFill>
                  <a:schemeClr val="bg1">
                    <a:lumMod val="85000"/>
                  </a:schemeClr>
                </a:solidFill>
                <a:latin typeface="Cormorant Garamond Medium"/>
              </a:rPr>
              <a:t>REVENUE </a:t>
            </a:r>
            <a:r>
              <a:rPr lang="en-US" sz="1400" spc="669" dirty="0">
                <a:solidFill>
                  <a:schemeClr val="bg1">
                    <a:lumMod val="85000"/>
                  </a:schemeClr>
                </a:solidFill>
                <a:latin typeface="Cormorant Garamond Medium"/>
              </a:rPr>
              <a:t>AND</a:t>
            </a:r>
            <a:r>
              <a:rPr lang="en-US" sz="6600" spc="669" dirty="0">
                <a:solidFill>
                  <a:schemeClr val="bg1">
                    <a:lumMod val="85000"/>
                  </a:schemeClr>
                </a:solidFill>
                <a:latin typeface="Cormorant Garamond Medium"/>
              </a:rPr>
              <a:t> QUANTITY</a:t>
            </a:r>
          </a:p>
          <a:p>
            <a:pPr algn="ctr">
              <a:lnSpc>
                <a:spcPts val="8388"/>
              </a:lnSpc>
            </a:pPr>
            <a:r>
              <a:rPr lang="en-US" sz="6600" spc="669" dirty="0">
                <a:solidFill>
                  <a:schemeClr val="bg1">
                    <a:lumMod val="85000"/>
                  </a:schemeClr>
                </a:solidFill>
                <a:latin typeface="Cormorant Garamond Medium"/>
              </a:rPr>
              <a:t>GROWTH</a:t>
            </a:r>
          </a:p>
        </p:txBody>
      </p:sp>
      <p:sp>
        <p:nvSpPr>
          <p:cNvPr id="6" name="TextBox 6"/>
          <p:cNvSpPr txBox="1"/>
          <p:nvPr/>
        </p:nvSpPr>
        <p:spPr>
          <a:xfrm>
            <a:off x="699207" y="4747022"/>
            <a:ext cx="8444794" cy="5170646"/>
          </a:xfrm>
          <a:prstGeom prst="rect">
            <a:avLst/>
          </a:prstGeom>
        </p:spPr>
        <p:txBody>
          <a:bodyPr wrap="square" lIns="0" tIns="0" rIns="0" bIns="0" rtlCol="0" anchor="t">
            <a:spAutoFit/>
          </a:bodyPr>
          <a:lstStyle/>
          <a:p>
            <a:pPr algn="ctr"/>
            <a:r>
              <a:rPr lang="en-US" sz="2400" dirty="0">
                <a:latin typeface="SimSun" panose="02010600030101010101" pitchFamily="2" charset="-122"/>
                <a:ea typeface="SimSun" panose="02010600030101010101" pitchFamily="2" charset="-122"/>
              </a:rPr>
              <a:t>Revenue Trend:</a:t>
            </a:r>
          </a:p>
          <a:p>
            <a:endParaRPr lang="en-US" sz="2400" dirty="0">
              <a:latin typeface="SimSun" panose="02010600030101010101" pitchFamily="2" charset="-122"/>
              <a:ea typeface="SimSun" panose="02010600030101010101" pitchFamily="2" charset="-122"/>
            </a:endParaRPr>
          </a:p>
          <a:p>
            <a:r>
              <a:rPr lang="en-US" sz="2400" dirty="0">
                <a:latin typeface="SimSun" panose="02010600030101010101" pitchFamily="2" charset="-122"/>
                <a:ea typeface="SimSun" panose="02010600030101010101" pitchFamily="2" charset="-122"/>
              </a:rPr>
              <a:t>There's an overall upward trend in revenue from 2011 to 2013, despite some fluctuations between quarters.</a:t>
            </a:r>
          </a:p>
          <a:p>
            <a:endParaRPr lang="en-US" sz="2400" dirty="0">
              <a:latin typeface="SimSun" panose="02010600030101010101" pitchFamily="2" charset="-122"/>
              <a:ea typeface="SimSun" panose="02010600030101010101" pitchFamily="2" charset="-122"/>
            </a:endParaRPr>
          </a:p>
          <a:p>
            <a:pPr algn="ctr"/>
            <a:r>
              <a:rPr lang="en-US" sz="2400" dirty="0">
                <a:latin typeface="SimSun" panose="02010600030101010101" pitchFamily="2" charset="-122"/>
                <a:ea typeface="SimSun" panose="02010600030101010101" pitchFamily="2" charset="-122"/>
              </a:rPr>
              <a:t>Quarterly Patterns: </a:t>
            </a:r>
          </a:p>
          <a:p>
            <a:endParaRPr lang="en-US" sz="2400" dirty="0">
              <a:latin typeface="SimSun" panose="02010600030101010101" pitchFamily="2" charset="-122"/>
              <a:ea typeface="SimSun" panose="02010600030101010101" pitchFamily="2" charset="-122"/>
            </a:endParaRPr>
          </a:p>
          <a:p>
            <a:r>
              <a:rPr lang="en-US" sz="2400" dirty="0">
                <a:latin typeface="SimSun" panose="02010600030101010101" pitchFamily="2" charset="-122"/>
                <a:ea typeface="SimSun" panose="02010600030101010101" pitchFamily="2" charset="-122"/>
              </a:rPr>
              <a:t>Q2 and Q3 tend to have higher revenues compared to Q1 and Q4 across the years.</a:t>
            </a:r>
          </a:p>
          <a:p>
            <a:endParaRPr lang="en-US" sz="2400" dirty="0">
              <a:latin typeface="SimSun" panose="02010600030101010101" pitchFamily="2" charset="-122"/>
              <a:ea typeface="SimSun" panose="02010600030101010101" pitchFamily="2" charset="-122"/>
            </a:endParaRPr>
          </a:p>
          <a:p>
            <a:pPr algn="ctr"/>
            <a:r>
              <a:rPr lang="en-US" sz="2400" dirty="0">
                <a:latin typeface="SimSun" panose="02010600030101010101" pitchFamily="2" charset="-122"/>
                <a:ea typeface="SimSun" panose="02010600030101010101" pitchFamily="2" charset="-122"/>
              </a:rPr>
              <a:t>Year-over-Year Growth:</a:t>
            </a:r>
          </a:p>
          <a:p>
            <a:endParaRPr lang="en-US" sz="2400" dirty="0">
              <a:latin typeface="SimSun" panose="02010600030101010101" pitchFamily="2" charset="-122"/>
              <a:ea typeface="SimSun" panose="02010600030101010101" pitchFamily="2" charset="-122"/>
            </a:endParaRPr>
          </a:p>
          <a:p>
            <a:r>
              <a:rPr lang="en-US" sz="2400" dirty="0">
                <a:latin typeface="SimSun" panose="02010600030101010101" pitchFamily="2" charset="-122"/>
                <a:ea typeface="SimSun" panose="02010600030101010101" pitchFamily="2" charset="-122"/>
              </a:rPr>
              <a:t> 2013 shows improvement over 2012 in most quarters, indicating positive growth.</a:t>
            </a:r>
          </a:p>
        </p:txBody>
      </p:sp>
      <p:pic>
        <p:nvPicPr>
          <p:cNvPr id="9" name="Picture 9"/>
          <p:cNvPicPr>
            <a:picLocks noChangeAspect="1"/>
          </p:cNvPicPr>
          <p:nvPr/>
        </p:nvPicPr>
        <p:blipFill>
          <a:blip r:embed="rId3"/>
          <a:stretch>
            <a:fillRect/>
          </a:stretch>
        </p:blipFill>
        <p:spPr>
          <a:xfrm>
            <a:off x="13744041" y="-20413"/>
            <a:ext cx="4133990" cy="1823152"/>
          </a:xfrm>
          <a:prstGeom prst="rect">
            <a:avLst/>
          </a:prstGeom>
        </p:spPr>
      </p:pic>
      <p:sp>
        <p:nvSpPr>
          <p:cNvPr id="12" name="AutoShape 12"/>
          <p:cNvSpPr/>
          <p:nvPr/>
        </p:nvSpPr>
        <p:spPr>
          <a:xfrm rot="5400000">
            <a:off x="10132899" y="8578780"/>
            <a:ext cx="1079357" cy="0"/>
          </a:xfrm>
          <a:prstGeom prst="line">
            <a:avLst/>
          </a:prstGeom>
          <a:ln w="19050" cap="rnd">
            <a:solidFill>
              <a:srgbClr val="FFFBF7"/>
            </a:solidFill>
            <a:prstDash val="sysDot"/>
            <a:headEnd type="none" w="sm" len="sm"/>
            <a:tailEnd type="none" w="sm" len="sm"/>
          </a:ln>
        </p:spPr>
        <p:txBody>
          <a:bodyPr/>
          <a:lstStyle/>
          <a:p>
            <a:endParaRPr lang="en-US"/>
          </a:p>
        </p:txBody>
      </p:sp>
      <p:grpSp>
        <p:nvGrpSpPr>
          <p:cNvPr id="13" name="Group 15">
            <a:extLst>
              <a:ext uri="{FF2B5EF4-FFF2-40B4-BE49-F238E27FC236}">
                <a16:creationId xmlns:a16="http://schemas.microsoft.com/office/drawing/2014/main" id="{9A03CA1F-4265-4E2E-B3D5-F748CC745D4D}"/>
              </a:ext>
            </a:extLst>
          </p:cNvPr>
          <p:cNvGrpSpPr/>
          <p:nvPr/>
        </p:nvGrpSpPr>
        <p:grpSpPr>
          <a:xfrm>
            <a:off x="3733800" y="2907922"/>
            <a:ext cx="3720027" cy="1688244"/>
            <a:chOff x="0" y="0"/>
            <a:chExt cx="4960036" cy="2250992"/>
          </a:xfrm>
        </p:grpSpPr>
        <p:grpSp>
          <p:nvGrpSpPr>
            <p:cNvPr id="14" name="Group 16">
              <a:extLst>
                <a:ext uri="{FF2B5EF4-FFF2-40B4-BE49-F238E27FC236}">
                  <a16:creationId xmlns:a16="http://schemas.microsoft.com/office/drawing/2014/main" id="{4DBBF8F9-84C8-4ECF-A726-49D657CCE7DC}"/>
                </a:ext>
              </a:extLst>
            </p:cNvPr>
            <p:cNvGrpSpPr/>
            <p:nvPr/>
          </p:nvGrpSpPr>
          <p:grpSpPr>
            <a:xfrm>
              <a:off x="0" y="0"/>
              <a:ext cx="4960036" cy="2250992"/>
              <a:chOff x="0" y="0"/>
              <a:chExt cx="2427723" cy="1101763"/>
            </a:xfrm>
          </p:grpSpPr>
          <p:sp>
            <p:nvSpPr>
              <p:cNvPr id="17" name="Freeform 17">
                <a:extLst>
                  <a:ext uri="{FF2B5EF4-FFF2-40B4-BE49-F238E27FC236}">
                    <a16:creationId xmlns:a16="http://schemas.microsoft.com/office/drawing/2014/main" id="{3115D6E0-2AC4-4205-B751-9D833367342F}"/>
                  </a:ext>
                </a:extLst>
              </p:cNvPr>
              <p:cNvSpPr/>
              <p:nvPr/>
            </p:nvSpPr>
            <p:spPr>
              <a:xfrm>
                <a:off x="0" y="0"/>
                <a:ext cx="2427723" cy="1101763"/>
              </a:xfrm>
              <a:custGeom>
                <a:avLst/>
                <a:gdLst/>
                <a:ahLst/>
                <a:cxnLst/>
                <a:rect l="l" t="t" r="r" b="b"/>
                <a:pathLst>
                  <a:path w="2427723" h="1101763">
                    <a:moveTo>
                      <a:pt x="2303263" y="1101763"/>
                    </a:moveTo>
                    <a:lnTo>
                      <a:pt x="124460" y="1101763"/>
                    </a:lnTo>
                    <a:cubicBezTo>
                      <a:pt x="55880" y="1101763"/>
                      <a:pt x="0" y="1045883"/>
                      <a:pt x="0" y="977303"/>
                    </a:cubicBezTo>
                    <a:lnTo>
                      <a:pt x="0" y="124460"/>
                    </a:lnTo>
                    <a:cubicBezTo>
                      <a:pt x="0" y="55880"/>
                      <a:pt x="55880" y="0"/>
                      <a:pt x="124460" y="0"/>
                    </a:cubicBezTo>
                    <a:lnTo>
                      <a:pt x="2303263" y="0"/>
                    </a:lnTo>
                    <a:cubicBezTo>
                      <a:pt x="2371843" y="0"/>
                      <a:pt x="2427723" y="55880"/>
                      <a:pt x="2427723" y="124460"/>
                    </a:cubicBezTo>
                    <a:lnTo>
                      <a:pt x="2427723" y="977303"/>
                    </a:lnTo>
                    <a:cubicBezTo>
                      <a:pt x="2427723" y="1045883"/>
                      <a:pt x="2371843" y="1101763"/>
                      <a:pt x="2303263" y="1101763"/>
                    </a:cubicBezTo>
                    <a:close/>
                  </a:path>
                </a:pathLst>
              </a:custGeom>
              <a:solidFill>
                <a:srgbClr val="6F6160"/>
              </a:solidFill>
            </p:spPr>
            <p:txBody>
              <a:bodyPr/>
              <a:lstStyle/>
              <a:p>
                <a:endParaRPr lang="en-US"/>
              </a:p>
            </p:txBody>
          </p:sp>
        </p:grpSp>
        <p:sp>
          <p:nvSpPr>
            <p:cNvPr id="16" name="AutoShape 18">
              <a:extLst>
                <a:ext uri="{FF2B5EF4-FFF2-40B4-BE49-F238E27FC236}">
                  <a16:creationId xmlns:a16="http://schemas.microsoft.com/office/drawing/2014/main" id="{F6EA7940-9837-466E-9D38-7DEE52447A72}"/>
                </a:ext>
              </a:extLst>
            </p:cNvPr>
            <p:cNvSpPr/>
            <p:nvPr/>
          </p:nvSpPr>
          <p:spPr>
            <a:xfrm>
              <a:off x="0" y="1347362"/>
              <a:ext cx="4960036" cy="0"/>
            </a:xfrm>
            <a:prstGeom prst="line">
              <a:avLst/>
            </a:prstGeom>
            <a:ln w="25400" cap="flat">
              <a:solidFill>
                <a:srgbClr val="F8F3E5"/>
              </a:solidFill>
              <a:prstDash val="solid"/>
              <a:headEnd type="none" w="sm" len="sm"/>
              <a:tailEnd type="none" w="sm" len="sm"/>
            </a:ln>
          </p:spPr>
          <p:txBody>
            <a:bodyPr/>
            <a:lstStyle/>
            <a:p>
              <a:endParaRPr lang="en-US"/>
            </a:p>
          </p:txBody>
        </p:sp>
      </p:grpSp>
      <p:sp>
        <p:nvSpPr>
          <p:cNvPr id="18" name="TextBox 7">
            <a:extLst>
              <a:ext uri="{FF2B5EF4-FFF2-40B4-BE49-F238E27FC236}">
                <a16:creationId xmlns:a16="http://schemas.microsoft.com/office/drawing/2014/main" id="{D49CC735-8D26-43D6-8EC1-CAB2D29A2C38}"/>
              </a:ext>
            </a:extLst>
          </p:cNvPr>
          <p:cNvSpPr txBox="1"/>
          <p:nvPr/>
        </p:nvSpPr>
        <p:spPr>
          <a:xfrm>
            <a:off x="4201498" y="3215350"/>
            <a:ext cx="3068996" cy="432041"/>
          </a:xfrm>
          <a:prstGeom prst="rect">
            <a:avLst/>
          </a:prstGeom>
        </p:spPr>
        <p:txBody>
          <a:bodyPr lIns="0" tIns="0" rIns="0" bIns="0" rtlCol="0" anchor="t">
            <a:spAutoFit/>
          </a:bodyPr>
          <a:lstStyle/>
          <a:p>
            <a:pPr>
              <a:lnSpc>
                <a:spcPts val="3640"/>
              </a:lnSpc>
            </a:pPr>
            <a:r>
              <a:rPr lang="en-US" sz="2600" spc="246" dirty="0">
                <a:solidFill>
                  <a:srgbClr val="FFF0E3"/>
                </a:solidFill>
                <a:latin typeface="Stem SemLt" panose="020B0503020203020204" pitchFamily="34" charset="-52"/>
              </a:rPr>
              <a:t>CONCLUSIONS</a:t>
            </a:r>
          </a:p>
        </p:txBody>
      </p:sp>
      <p:sp>
        <p:nvSpPr>
          <p:cNvPr id="19" name="TextBox 6">
            <a:extLst>
              <a:ext uri="{FF2B5EF4-FFF2-40B4-BE49-F238E27FC236}">
                <a16:creationId xmlns:a16="http://schemas.microsoft.com/office/drawing/2014/main" id="{543B0DC5-FBB2-41C7-9C8C-645BA91D76E3}"/>
              </a:ext>
            </a:extLst>
          </p:cNvPr>
          <p:cNvSpPr txBox="1"/>
          <p:nvPr/>
        </p:nvSpPr>
        <p:spPr>
          <a:xfrm>
            <a:off x="9843206" y="6593681"/>
            <a:ext cx="8034825" cy="3323987"/>
          </a:xfrm>
          <a:prstGeom prst="rect">
            <a:avLst/>
          </a:prstGeom>
        </p:spPr>
        <p:txBody>
          <a:bodyPr wrap="square" lIns="0" tIns="0" rIns="0" bIns="0" rtlCol="0" anchor="t">
            <a:spAutoFit/>
          </a:bodyPr>
          <a:lstStyle/>
          <a:p>
            <a:pPr algn="ctr"/>
            <a:r>
              <a:rPr lang="en-US" sz="2400" dirty="0">
                <a:latin typeface="SimSun" panose="02010600030101010101" pitchFamily="2" charset="-122"/>
                <a:ea typeface="SimSun" panose="02010600030101010101" pitchFamily="2" charset="-122"/>
              </a:rPr>
              <a:t>Average Revenue: </a:t>
            </a:r>
          </a:p>
          <a:p>
            <a:endParaRPr lang="en-US" sz="2400" dirty="0">
              <a:latin typeface="SimSun" panose="02010600030101010101" pitchFamily="2" charset="-122"/>
              <a:ea typeface="SimSun" panose="02010600030101010101" pitchFamily="2" charset="-122"/>
            </a:endParaRPr>
          </a:p>
          <a:p>
            <a:r>
              <a:rPr lang="en-US" sz="2400" dirty="0">
                <a:latin typeface="SimSun" panose="02010600030101010101" pitchFamily="2" charset="-122"/>
                <a:ea typeface="SimSun" panose="02010600030101010101" pitchFamily="2" charset="-122"/>
              </a:rPr>
              <a:t>The overall average revenue per unit is $311, which has increased over time.</a:t>
            </a:r>
          </a:p>
          <a:p>
            <a:endParaRPr lang="en-US" sz="2400" dirty="0">
              <a:latin typeface="SimSun" panose="02010600030101010101" pitchFamily="2" charset="-122"/>
              <a:ea typeface="SimSun" panose="02010600030101010101" pitchFamily="2" charset="-122"/>
            </a:endParaRPr>
          </a:p>
          <a:p>
            <a:pPr algn="ctr"/>
            <a:r>
              <a:rPr lang="en-US" sz="2400" dirty="0">
                <a:latin typeface="SimSun" panose="02010600030101010101" pitchFamily="2" charset="-122"/>
                <a:ea typeface="SimSun" panose="02010600030101010101" pitchFamily="2" charset="-122"/>
              </a:rPr>
              <a:t>Quantity Sold: </a:t>
            </a:r>
          </a:p>
          <a:p>
            <a:endParaRPr lang="en-US" sz="2400" dirty="0">
              <a:latin typeface="SimSun" panose="02010600030101010101" pitchFamily="2" charset="-122"/>
              <a:ea typeface="SimSun" panose="02010600030101010101" pitchFamily="2" charset="-122"/>
            </a:endParaRPr>
          </a:p>
          <a:p>
            <a:r>
              <a:rPr lang="en-US" sz="2400" dirty="0">
                <a:latin typeface="SimSun" panose="02010600030101010101" pitchFamily="2" charset="-122"/>
                <a:ea typeface="SimSun" panose="02010600030101010101" pitchFamily="2" charset="-122"/>
              </a:rPr>
              <a:t>There are fluctuations in quantity sold, but no clear upward or downward trend is evident.</a:t>
            </a:r>
          </a:p>
        </p:txBody>
      </p:sp>
      <p:pic>
        <p:nvPicPr>
          <p:cNvPr id="8" name="תמונה 7">
            <a:extLst>
              <a:ext uri="{FF2B5EF4-FFF2-40B4-BE49-F238E27FC236}">
                <a16:creationId xmlns:a16="http://schemas.microsoft.com/office/drawing/2014/main" id="{AD6D9667-B418-690F-159A-40ECC699CF7B}"/>
              </a:ext>
            </a:extLst>
          </p:cNvPr>
          <p:cNvPicPr>
            <a:picLocks noChangeAspect="1"/>
          </p:cNvPicPr>
          <p:nvPr/>
        </p:nvPicPr>
        <p:blipFill>
          <a:blip r:embed="rId4"/>
          <a:stretch>
            <a:fillRect/>
          </a:stretch>
        </p:blipFill>
        <p:spPr>
          <a:xfrm>
            <a:off x="10242968" y="2420892"/>
            <a:ext cx="7543645" cy="41306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6" y="-4000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969" r="-7198" b="-4380"/>
            </a:stretch>
          </a:blipFill>
        </p:spPr>
        <p:txBody>
          <a:bodyPr/>
          <a:lstStyle/>
          <a:p>
            <a:endParaRPr lang="en-US"/>
          </a:p>
        </p:txBody>
      </p:sp>
      <p:grpSp>
        <p:nvGrpSpPr>
          <p:cNvPr id="3" name="Group 3"/>
          <p:cNvGrpSpPr/>
          <p:nvPr/>
        </p:nvGrpSpPr>
        <p:grpSpPr>
          <a:xfrm>
            <a:off x="-9526" y="-70486"/>
            <a:ext cx="6986588" cy="10347962"/>
            <a:chOff x="0" y="0"/>
            <a:chExt cx="9315450" cy="13728700"/>
          </a:xfrm>
        </p:grpSpPr>
        <p:grpSp>
          <p:nvGrpSpPr>
            <p:cNvPr id="4" name="Group 4"/>
            <p:cNvGrpSpPr/>
            <p:nvPr/>
          </p:nvGrpSpPr>
          <p:grpSpPr>
            <a:xfrm rot="5400000">
              <a:off x="-2200275" y="2200275"/>
              <a:ext cx="13716000" cy="9315450"/>
              <a:chOff x="0" y="0"/>
              <a:chExt cx="6224368" cy="4227383"/>
            </a:xfrm>
          </p:grpSpPr>
          <p:sp>
            <p:nvSpPr>
              <p:cNvPr id="5" name="Freeform 5"/>
              <p:cNvSpPr/>
              <p:nvPr/>
            </p:nvSpPr>
            <p:spPr>
              <a:xfrm>
                <a:off x="0" y="0"/>
                <a:ext cx="6224368" cy="4227383"/>
              </a:xfrm>
              <a:custGeom>
                <a:avLst/>
                <a:gdLst/>
                <a:ahLst/>
                <a:cxnLst/>
                <a:rect l="l" t="t" r="r" b="b"/>
                <a:pathLst>
                  <a:path w="6224368" h="4227383">
                    <a:moveTo>
                      <a:pt x="0" y="0"/>
                    </a:moveTo>
                    <a:lnTo>
                      <a:pt x="6224368" y="0"/>
                    </a:lnTo>
                    <a:lnTo>
                      <a:pt x="6224368" y="4227383"/>
                    </a:lnTo>
                    <a:lnTo>
                      <a:pt x="0" y="4227383"/>
                    </a:lnTo>
                    <a:close/>
                  </a:path>
                </a:pathLst>
              </a:custGeom>
              <a:solidFill>
                <a:srgbClr val="2E2523"/>
              </a:solidFill>
            </p:spPr>
            <p:txBody>
              <a:bodyPr/>
              <a:lstStyle/>
              <a:p>
                <a:endParaRPr lang="en-US"/>
              </a:p>
            </p:txBody>
          </p:sp>
        </p:grpSp>
        <p:sp>
          <p:nvSpPr>
            <p:cNvPr id="6" name="Freeform 6"/>
            <p:cNvSpPr/>
            <p:nvPr/>
          </p:nvSpPr>
          <p:spPr>
            <a:xfrm>
              <a:off x="0" y="12700"/>
              <a:ext cx="9315450" cy="13716000"/>
            </a:xfrm>
            <a:custGeom>
              <a:avLst/>
              <a:gdLst/>
              <a:ahLst/>
              <a:cxnLst/>
              <a:rect l="l" t="t" r="r" b="b"/>
              <a:pathLst>
                <a:path w="9315450" h="13716000">
                  <a:moveTo>
                    <a:pt x="0" y="0"/>
                  </a:moveTo>
                  <a:lnTo>
                    <a:pt x="9315450" y="0"/>
                  </a:lnTo>
                  <a:lnTo>
                    <a:pt x="9315450" y="13716000"/>
                  </a:lnTo>
                  <a:lnTo>
                    <a:pt x="0" y="13716000"/>
                  </a:lnTo>
                  <a:lnTo>
                    <a:pt x="0" y="0"/>
                  </a:lnTo>
                  <a:close/>
                </a:path>
              </a:pathLst>
            </a:custGeom>
            <a:blipFill>
              <a:blip r:embed="rId3">
                <a:alphaModFix amt="13000"/>
              </a:blip>
              <a:stretch>
                <a:fillRect/>
              </a:stretch>
            </a:blipFill>
          </p:spPr>
          <p:txBody>
            <a:bodyPr/>
            <a:lstStyle/>
            <a:p>
              <a:endParaRPr lang="en-US"/>
            </a:p>
          </p:txBody>
        </p:sp>
      </p:grpSp>
      <p:sp>
        <p:nvSpPr>
          <p:cNvPr id="7" name="TextBox 7"/>
          <p:cNvSpPr txBox="1"/>
          <p:nvPr/>
        </p:nvSpPr>
        <p:spPr>
          <a:xfrm>
            <a:off x="9440950" y="5569335"/>
            <a:ext cx="1678628" cy="1745838"/>
          </a:xfrm>
          <a:prstGeom prst="rect">
            <a:avLst/>
          </a:prstGeom>
        </p:spPr>
        <p:txBody>
          <a:bodyPr lIns="0" tIns="0" rIns="0" bIns="0" rtlCol="0" anchor="t">
            <a:spAutoFit/>
          </a:bodyPr>
          <a:lstStyle/>
          <a:p>
            <a:pPr algn="ctr">
              <a:lnSpc>
                <a:spcPts val="13505"/>
              </a:lnSpc>
            </a:pPr>
            <a:r>
              <a:rPr lang="en-US" sz="12390" spc="1077" dirty="0">
                <a:solidFill>
                  <a:srgbClr val="3B302E">
                    <a:alpha val="69804"/>
                  </a:srgbClr>
                </a:solidFill>
                <a:latin typeface="Cormorant Garamond Medium"/>
              </a:rPr>
              <a:t>3</a:t>
            </a:r>
          </a:p>
        </p:txBody>
      </p:sp>
      <p:sp>
        <p:nvSpPr>
          <p:cNvPr id="8" name="TextBox 8"/>
          <p:cNvSpPr txBox="1"/>
          <p:nvPr/>
        </p:nvSpPr>
        <p:spPr>
          <a:xfrm>
            <a:off x="14841626" y="5502221"/>
            <a:ext cx="1678628" cy="1750287"/>
          </a:xfrm>
          <a:prstGeom prst="rect">
            <a:avLst/>
          </a:prstGeom>
        </p:spPr>
        <p:txBody>
          <a:bodyPr lIns="0" tIns="0" rIns="0" bIns="0" rtlCol="0" anchor="t">
            <a:spAutoFit/>
          </a:bodyPr>
          <a:lstStyle/>
          <a:p>
            <a:pPr algn="ctr">
              <a:lnSpc>
                <a:spcPts val="13505"/>
              </a:lnSpc>
            </a:pPr>
            <a:r>
              <a:rPr lang="en-US" sz="12390" spc="1077" dirty="0">
                <a:solidFill>
                  <a:srgbClr val="3B302E">
                    <a:alpha val="69804"/>
                  </a:srgbClr>
                </a:solidFill>
                <a:latin typeface="Cormorant Garamond Medium"/>
              </a:rPr>
              <a:t>4</a:t>
            </a:r>
          </a:p>
        </p:txBody>
      </p:sp>
      <p:sp>
        <p:nvSpPr>
          <p:cNvPr id="9" name="TextBox 9"/>
          <p:cNvSpPr txBox="1"/>
          <p:nvPr/>
        </p:nvSpPr>
        <p:spPr>
          <a:xfrm>
            <a:off x="9428521" y="815435"/>
            <a:ext cx="1678628" cy="1745838"/>
          </a:xfrm>
          <a:prstGeom prst="rect">
            <a:avLst/>
          </a:prstGeom>
        </p:spPr>
        <p:txBody>
          <a:bodyPr lIns="0" tIns="0" rIns="0" bIns="0" rtlCol="0" anchor="t">
            <a:spAutoFit/>
          </a:bodyPr>
          <a:lstStyle/>
          <a:p>
            <a:pPr algn="ctr">
              <a:lnSpc>
                <a:spcPts val="13505"/>
              </a:lnSpc>
            </a:pPr>
            <a:r>
              <a:rPr lang="en-US" sz="12390" spc="1077" dirty="0">
                <a:solidFill>
                  <a:srgbClr val="3B302E">
                    <a:alpha val="69804"/>
                  </a:srgbClr>
                </a:solidFill>
                <a:latin typeface="Cormorant Garamond Medium"/>
              </a:rPr>
              <a:t>1</a:t>
            </a:r>
          </a:p>
        </p:txBody>
      </p:sp>
      <p:sp>
        <p:nvSpPr>
          <p:cNvPr id="10" name="TextBox 10"/>
          <p:cNvSpPr txBox="1"/>
          <p:nvPr/>
        </p:nvSpPr>
        <p:spPr>
          <a:xfrm>
            <a:off x="14811146" y="712908"/>
            <a:ext cx="1678628" cy="1745838"/>
          </a:xfrm>
          <a:prstGeom prst="rect">
            <a:avLst/>
          </a:prstGeom>
        </p:spPr>
        <p:txBody>
          <a:bodyPr lIns="0" tIns="0" rIns="0" bIns="0" rtlCol="0" anchor="t">
            <a:spAutoFit/>
          </a:bodyPr>
          <a:lstStyle/>
          <a:p>
            <a:pPr algn="ctr">
              <a:lnSpc>
                <a:spcPts val="13505"/>
              </a:lnSpc>
            </a:pPr>
            <a:r>
              <a:rPr lang="en-US" sz="12390" spc="1077" dirty="0">
                <a:solidFill>
                  <a:srgbClr val="3B302E">
                    <a:alpha val="69804"/>
                  </a:srgbClr>
                </a:solidFill>
                <a:latin typeface="Cormorant Garamond Medium"/>
              </a:rPr>
              <a:t>2</a:t>
            </a:r>
          </a:p>
        </p:txBody>
      </p:sp>
      <p:sp>
        <p:nvSpPr>
          <p:cNvPr id="11" name="TextBox 11"/>
          <p:cNvSpPr txBox="1"/>
          <p:nvPr/>
        </p:nvSpPr>
        <p:spPr>
          <a:xfrm>
            <a:off x="7700015" y="7373646"/>
            <a:ext cx="4429483" cy="2123017"/>
          </a:xfrm>
          <a:prstGeom prst="rect">
            <a:avLst/>
          </a:prstGeom>
        </p:spPr>
        <p:txBody>
          <a:bodyPr wrap="square" lIns="0" tIns="0" rIns="0" bIns="0" rtlCol="0" anchor="t">
            <a:spAutoFit/>
          </a:bodyPr>
          <a:lstStyle/>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Check how the measures and other data objects are reflected in the tables and whether they</a:t>
            </a:r>
          </a:p>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present correct data.</a:t>
            </a:r>
          </a:p>
        </p:txBody>
      </p:sp>
      <p:sp>
        <p:nvSpPr>
          <p:cNvPr id="12" name="TextBox 12"/>
          <p:cNvSpPr txBox="1"/>
          <p:nvPr/>
        </p:nvSpPr>
        <p:spPr>
          <a:xfrm>
            <a:off x="13406401" y="7373646"/>
            <a:ext cx="4429481" cy="2123017"/>
          </a:xfrm>
          <a:prstGeom prst="rect">
            <a:avLst/>
          </a:prstGeom>
        </p:spPr>
        <p:txBody>
          <a:bodyPr wrap="square" lIns="0" tIns="0" rIns="0" bIns="0" rtlCol="0" anchor="t">
            <a:spAutoFit/>
          </a:bodyPr>
          <a:lstStyle/>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Showing analyzed data in visual or graphical form to improve growth and increase business</a:t>
            </a:r>
          </a:p>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profitability.</a:t>
            </a:r>
          </a:p>
        </p:txBody>
      </p:sp>
      <p:sp>
        <p:nvSpPr>
          <p:cNvPr id="13" name="TextBox 13"/>
          <p:cNvSpPr txBox="1"/>
          <p:nvPr/>
        </p:nvSpPr>
        <p:spPr>
          <a:xfrm>
            <a:off x="7567682" y="2386715"/>
            <a:ext cx="4904344" cy="2559034"/>
          </a:xfrm>
          <a:prstGeom prst="rect">
            <a:avLst/>
          </a:prstGeom>
        </p:spPr>
        <p:txBody>
          <a:bodyPr wrap="square" lIns="0" tIns="0" rIns="0" bIns="0" rtlCol="0" anchor="t">
            <a:spAutoFit/>
          </a:bodyPr>
          <a:lstStyle/>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Define who is a new customer, who is a returning customer and who is a lost customer, apply the logic and present correct data.</a:t>
            </a:r>
          </a:p>
        </p:txBody>
      </p:sp>
      <p:sp>
        <p:nvSpPr>
          <p:cNvPr id="14" name="TextBox 14"/>
          <p:cNvSpPr txBox="1"/>
          <p:nvPr/>
        </p:nvSpPr>
        <p:spPr>
          <a:xfrm>
            <a:off x="13211646" y="2411455"/>
            <a:ext cx="4617845" cy="2559034"/>
          </a:xfrm>
          <a:prstGeom prst="rect">
            <a:avLst/>
          </a:prstGeom>
        </p:spPr>
        <p:txBody>
          <a:bodyPr wrap="square" lIns="0" tIns="0" rIns="0" bIns="0" rtlCol="0" anchor="t">
            <a:spAutoFit/>
          </a:bodyPr>
          <a:lstStyle/>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Overcome the fact that measure works according to the context when you want to show the sum</a:t>
            </a:r>
          </a:p>
          <a:p>
            <a:pPr algn="ctr">
              <a:lnSpc>
                <a:spcPts val="3359"/>
              </a:lnSpc>
              <a:spcBef>
                <a:spcPct val="0"/>
              </a:spcBef>
            </a:pPr>
            <a:r>
              <a:rPr lang="en-US" sz="2400" spc="228" dirty="0">
                <a:solidFill>
                  <a:srgbClr val="3B302E"/>
                </a:solidFill>
                <a:latin typeface="SimSun" panose="02010600030101010101" pitchFamily="2" charset="-122"/>
                <a:ea typeface="SimSun" panose="02010600030101010101" pitchFamily="2" charset="-122"/>
              </a:rPr>
              <a:t>of the field in a certain visual.</a:t>
            </a:r>
          </a:p>
        </p:txBody>
      </p:sp>
      <p:sp>
        <p:nvSpPr>
          <p:cNvPr id="15" name="AutoShape 15"/>
          <p:cNvSpPr/>
          <p:nvPr/>
        </p:nvSpPr>
        <p:spPr>
          <a:xfrm>
            <a:off x="8553361" y="5143500"/>
            <a:ext cx="8241125" cy="0"/>
          </a:xfrm>
          <a:prstGeom prst="line">
            <a:avLst/>
          </a:prstGeom>
          <a:ln w="19050" cap="rnd">
            <a:solidFill>
              <a:srgbClr val="6F6160"/>
            </a:solidFill>
            <a:prstDash val="sysDot"/>
            <a:headEnd type="none" w="sm" len="sm"/>
            <a:tailEnd type="none" w="sm" len="sm"/>
          </a:ln>
        </p:spPr>
        <p:txBody>
          <a:bodyPr/>
          <a:lstStyle/>
          <a:p>
            <a:endParaRPr lang="en-US"/>
          </a:p>
        </p:txBody>
      </p:sp>
      <p:sp>
        <p:nvSpPr>
          <p:cNvPr id="16" name="TextBox 16"/>
          <p:cNvSpPr txBox="1"/>
          <p:nvPr/>
        </p:nvSpPr>
        <p:spPr>
          <a:xfrm>
            <a:off x="794571" y="497800"/>
            <a:ext cx="5210100" cy="1225243"/>
          </a:xfrm>
          <a:prstGeom prst="rect">
            <a:avLst/>
          </a:prstGeom>
        </p:spPr>
        <p:txBody>
          <a:bodyPr lIns="0" tIns="0" rIns="0" bIns="0" rtlCol="0" anchor="t">
            <a:spAutoFit/>
          </a:bodyPr>
          <a:lstStyle/>
          <a:p>
            <a:pPr algn="ctr">
              <a:lnSpc>
                <a:spcPts val="9538"/>
              </a:lnSpc>
            </a:pPr>
            <a:r>
              <a:rPr lang="en-US" sz="8800" dirty="0">
                <a:solidFill>
                  <a:schemeClr val="bg1"/>
                </a:solidFill>
                <a:latin typeface="Cormorant Garamond Bold" panose="020B0604020202020204" charset="0"/>
              </a:rPr>
              <a:t>Challenges</a:t>
            </a:r>
            <a:endParaRPr lang="en-US" sz="8750" spc="761" dirty="0">
              <a:solidFill>
                <a:schemeClr val="bg1"/>
              </a:solidFill>
              <a:latin typeface="Cormorant Garamond Bold" panose="020B0604020202020204" charset="0"/>
            </a:endParaRPr>
          </a:p>
        </p:txBody>
      </p:sp>
      <p:sp>
        <p:nvSpPr>
          <p:cNvPr id="18" name="AutoShape 18"/>
          <p:cNvSpPr/>
          <p:nvPr/>
        </p:nvSpPr>
        <p:spPr>
          <a:xfrm rot="5400000">
            <a:off x="8562886" y="5128213"/>
            <a:ext cx="8241125" cy="0"/>
          </a:xfrm>
          <a:prstGeom prst="line">
            <a:avLst/>
          </a:prstGeom>
          <a:ln w="19050" cap="rnd">
            <a:solidFill>
              <a:srgbClr val="6F6160"/>
            </a:solidFill>
            <a:prstDash val="sysDot"/>
            <a:headEnd type="none" w="sm" len="sm"/>
            <a:tailEnd type="none" w="sm" len="sm"/>
          </a:ln>
        </p:spPr>
        <p:txBody>
          <a:bodyPr/>
          <a:lstStyle/>
          <a:p>
            <a:endParaRPr lang="en-US"/>
          </a:p>
        </p:txBody>
      </p:sp>
      <p:sp>
        <p:nvSpPr>
          <p:cNvPr id="22" name="AutoShape 22"/>
          <p:cNvSpPr/>
          <p:nvPr/>
        </p:nvSpPr>
        <p:spPr>
          <a:xfrm rot="-5400000" flipV="1">
            <a:off x="3125634" y="4757730"/>
            <a:ext cx="908196" cy="3336"/>
          </a:xfrm>
          <a:prstGeom prst="line">
            <a:avLst/>
          </a:prstGeom>
          <a:ln w="19050" cap="rnd">
            <a:solidFill>
              <a:srgbClr val="FFFBF7"/>
            </a:solidFill>
            <a:prstDash val="solid"/>
            <a:headEnd type="none" w="sm" len="sm"/>
            <a:tailEnd type="triangle" w="lg" len="med"/>
          </a:ln>
        </p:spPr>
        <p:txBody>
          <a:bodyPr/>
          <a:lstStyle/>
          <a:p>
            <a:endParaRPr lang="en-US"/>
          </a:p>
        </p:txBody>
      </p:sp>
      <p:grpSp>
        <p:nvGrpSpPr>
          <p:cNvPr id="20" name="Group 15">
            <a:extLst>
              <a:ext uri="{FF2B5EF4-FFF2-40B4-BE49-F238E27FC236}">
                <a16:creationId xmlns:a16="http://schemas.microsoft.com/office/drawing/2014/main" id="{415D147A-D450-4989-871A-367323B6F84A}"/>
              </a:ext>
            </a:extLst>
          </p:cNvPr>
          <p:cNvGrpSpPr/>
          <p:nvPr/>
        </p:nvGrpSpPr>
        <p:grpSpPr>
          <a:xfrm>
            <a:off x="1617122" y="2411455"/>
            <a:ext cx="3720027" cy="1688244"/>
            <a:chOff x="0" y="0"/>
            <a:chExt cx="4960036" cy="2250992"/>
          </a:xfrm>
        </p:grpSpPr>
        <p:grpSp>
          <p:nvGrpSpPr>
            <p:cNvPr id="21" name="Group 16">
              <a:extLst>
                <a:ext uri="{FF2B5EF4-FFF2-40B4-BE49-F238E27FC236}">
                  <a16:creationId xmlns:a16="http://schemas.microsoft.com/office/drawing/2014/main" id="{1433EFCA-C833-44F4-9651-E043F22887B5}"/>
                </a:ext>
              </a:extLst>
            </p:cNvPr>
            <p:cNvGrpSpPr/>
            <p:nvPr/>
          </p:nvGrpSpPr>
          <p:grpSpPr>
            <a:xfrm>
              <a:off x="0" y="0"/>
              <a:ext cx="4960036" cy="2250992"/>
              <a:chOff x="0" y="0"/>
              <a:chExt cx="2427723" cy="1101763"/>
            </a:xfrm>
          </p:grpSpPr>
          <p:sp>
            <p:nvSpPr>
              <p:cNvPr id="24" name="Freeform 17">
                <a:extLst>
                  <a:ext uri="{FF2B5EF4-FFF2-40B4-BE49-F238E27FC236}">
                    <a16:creationId xmlns:a16="http://schemas.microsoft.com/office/drawing/2014/main" id="{E490914E-DBB1-440F-8B24-A5F0526851C4}"/>
                  </a:ext>
                </a:extLst>
              </p:cNvPr>
              <p:cNvSpPr/>
              <p:nvPr/>
            </p:nvSpPr>
            <p:spPr>
              <a:xfrm>
                <a:off x="0" y="0"/>
                <a:ext cx="2427723" cy="1101763"/>
              </a:xfrm>
              <a:custGeom>
                <a:avLst/>
                <a:gdLst/>
                <a:ahLst/>
                <a:cxnLst/>
                <a:rect l="l" t="t" r="r" b="b"/>
                <a:pathLst>
                  <a:path w="2427723" h="1101763">
                    <a:moveTo>
                      <a:pt x="2303263" y="1101763"/>
                    </a:moveTo>
                    <a:lnTo>
                      <a:pt x="124460" y="1101763"/>
                    </a:lnTo>
                    <a:cubicBezTo>
                      <a:pt x="55880" y="1101763"/>
                      <a:pt x="0" y="1045883"/>
                      <a:pt x="0" y="977303"/>
                    </a:cubicBezTo>
                    <a:lnTo>
                      <a:pt x="0" y="124460"/>
                    </a:lnTo>
                    <a:cubicBezTo>
                      <a:pt x="0" y="55880"/>
                      <a:pt x="55880" y="0"/>
                      <a:pt x="124460" y="0"/>
                    </a:cubicBezTo>
                    <a:lnTo>
                      <a:pt x="2303263" y="0"/>
                    </a:lnTo>
                    <a:cubicBezTo>
                      <a:pt x="2371843" y="0"/>
                      <a:pt x="2427723" y="55880"/>
                      <a:pt x="2427723" y="124460"/>
                    </a:cubicBezTo>
                    <a:lnTo>
                      <a:pt x="2427723" y="977303"/>
                    </a:lnTo>
                    <a:cubicBezTo>
                      <a:pt x="2427723" y="1045883"/>
                      <a:pt x="2371843" y="1101763"/>
                      <a:pt x="2303263" y="1101763"/>
                    </a:cubicBezTo>
                    <a:close/>
                  </a:path>
                </a:pathLst>
              </a:custGeom>
              <a:solidFill>
                <a:srgbClr val="6F6160"/>
              </a:solidFill>
            </p:spPr>
            <p:txBody>
              <a:bodyPr/>
              <a:lstStyle/>
              <a:p>
                <a:endParaRPr lang="en-US"/>
              </a:p>
            </p:txBody>
          </p:sp>
        </p:grpSp>
        <p:sp>
          <p:nvSpPr>
            <p:cNvPr id="23" name="AutoShape 18">
              <a:extLst>
                <a:ext uri="{FF2B5EF4-FFF2-40B4-BE49-F238E27FC236}">
                  <a16:creationId xmlns:a16="http://schemas.microsoft.com/office/drawing/2014/main" id="{B834AF21-3AC3-4DCF-BBF9-480C8DBBB026}"/>
                </a:ext>
              </a:extLst>
            </p:cNvPr>
            <p:cNvSpPr/>
            <p:nvPr/>
          </p:nvSpPr>
          <p:spPr>
            <a:xfrm>
              <a:off x="0" y="1347362"/>
              <a:ext cx="4960036" cy="0"/>
            </a:xfrm>
            <a:prstGeom prst="line">
              <a:avLst/>
            </a:prstGeom>
            <a:ln w="25400" cap="flat">
              <a:solidFill>
                <a:srgbClr val="F8F3E5"/>
              </a:solidFill>
              <a:prstDash val="solid"/>
              <a:headEnd type="none" w="sm" len="sm"/>
              <a:tailEnd type="none" w="sm" len="sm"/>
            </a:ln>
          </p:spPr>
          <p:txBody>
            <a:bodyPr/>
            <a:lstStyle/>
            <a:p>
              <a:endParaRPr lang="en-US"/>
            </a:p>
          </p:txBody>
        </p:sp>
      </p:grpSp>
      <p:sp>
        <p:nvSpPr>
          <p:cNvPr id="17" name="TextBox 17"/>
          <p:cNvSpPr txBox="1"/>
          <p:nvPr/>
        </p:nvSpPr>
        <p:spPr>
          <a:xfrm>
            <a:off x="1342744" y="2301377"/>
            <a:ext cx="4227801" cy="820738"/>
          </a:xfrm>
          <a:prstGeom prst="rect">
            <a:avLst/>
          </a:prstGeom>
        </p:spPr>
        <p:txBody>
          <a:bodyPr lIns="0" tIns="0" rIns="0" bIns="0" rtlCol="0" anchor="t">
            <a:spAutoFit/>
          </a:bodyPr>
          <a:lstStyle/>
          <a:p>
            <a:pPr algn="ctr">
              <a:lnSpc>
                <a:spcPts val="6440"/>
              </a:lnSpc>
              <a:spcBef>
                <a:spcPct val="0"/>
              </a:spcBef>
            </a:pPr>
            <a:r>
              <a:rPr lang="en-US" sz="7200" spc="142" dirty="0">
                <a:solidFill>
                  <a:srgbClr val="FFFBF7"/>
                </a:solidFill>
                <a:latin typeface="Caravan" pitchFamily="2" charset="-52"/>
              </a:rPr>
              <a:t>Of the project</a:t>
            </a:r>
          </a:p>
        </p:txBody>
      </p:sp>
      <p:grpSp>
        <p:nvGrpSpPr>
          <p:cNvPr id="25" name="Group 15">
            <a:extLst>
              <a:ext uri="{FF2B5EF4-FFF2-40B4-BE49-F238E27FC236}">
                <a16:creationId xmlns:a16="http://schemas.microsoft.com/office/drawing/2014/main" id="{BA9C2A9E-59C3-4B13-95C5-2AD5A2BA6E82}"/>
              </a:ext>
            </a:extLst>
          </p:cNvPr>
          <p:cNvGrpSpPr/>
          <p:nvPr/>
        </p:nvGrpSpPr>
        <p:grpSpPr>
          <a:xfrm>
            <a:off x="715455" y="5555924"/>
            <a:ext cx="5747046" cy="4159576"/>
            <a:chOff x="0" y="0"/>
            <a:chExt cx="4960036" cy="2250992"/>
          </a:xfrm>
        </p:grpSpPr>
        <p:grpSp>
          <p:nvGrpSpPr>
            <p:cNvPr id="26" name="Group 16">
              <a:extLst>
                <a:ext uri="{FF2B5EF4-FFF2-40B4-BE49-F238E27FC236}">
                  <a16:creationId xmlns:a16="http://schemas.microsoft.com/office/drawing/2014/main" id="{4AE18812-5F36-4FDB-86DC-56D3736DD6CC}"/>
                </a:ext>
              </a:extLst>
            </p:cNvPr>
            <p:cNvGrpSpPr/>
            <p:nvPr/>
          </p:nvGrpSpPr>
          <p:grpSpPr>
            <a:xfrm>
              <a:off x="0" y="0"/>
              <a:ext cx="4960036" cy="2250992"/>
              <a:chOff x="0" y="0"/>
              <a:chExt cx="2427723" cy="1101763"/>
            </a:xfrm>
          </p:grpSpPr>
          <p:sp>
            <p:nvSpPr>
              <p:cNvPr id="28" name="Freeform 17">
                <a:extLst>
                  <a:ext uri="{FF2B5EF4-FFF2-40B4-BE49-F238E27FC236}">
                    <a16:creationId xmlns:a16="http://schemas.microsoft.com/office/drawing/2014/main" id="{D61A67A6-F0AE-41B4-9BC7-D0A1CEDE13D3}"/>
                  </a:ext>
                </a:extLst>
              </p:cNvPr>
              <p:cNvSpPr/>
              <p:nvPr/>
            </p:nvSpPr>
            <p:spPr>
              <a:xfrm>
                <a:off x="0" y="0"/>
                <a:ext cx="2427723" cy="1101763"/>
              </a:xfrm>
              <a:custGeom>
                <a:avLst/>
                <a:gdLst/>
                <a:ahLst/>
                <a:cxnLst/>
                <a:rect l="l" t="t" r="r" b="b"/>
                <a:pathLst>
                  <a:path w="2427723" h="1101763">
                    <a:moveTo>
                      <a:pt x="2303263" y="1101763"/>
                    </a:moveTo>
                    <a:lnTo>
                      <a:pt x="124460" y="1101763"/>
                    </a:lnTo>
                    <a:cubicBezTo>
                      <a:pt x="55880" y="1101763"/>
                      <a:pt x="0" y="1045883"/>
                      <a:pt x="0" y="977303"/>
                    </a:cubicBezTo>
                    <a:lnTo>
                      <a:pt x="0" y="124460"/>
                    </a:lnTo>
                    <a:cubicBezTo>
                      <a:pt x="0" y="55880"/>
                      <a:pt x="55880" y="0"/>
                      <a:pt x="124460" y="0"/>
                    </a:cubicBezTo>
                    <a:lnTo>
                      <a:pt x="2303263" y="0"/>
                    </a:lnTo>
                    <a:cubicBezTo>
                      <a:pt x="2371843" y="0"/>
                      <a:pt x="2427723" y="55880"/>
                      <a:pt x="2427723" y="124460"/>
                    </a:cubicBezTo>
                    <a:lnTo>
                      <a:pt x="2427723" y="977303"/>
                    </a:lnTo>
                    <a:cubicBezTo>
                      <a:pt x="2427723" y="1045883"/>
                      <a:pt x="2371843" y="1101763"/>
                      <a:pt x="2303263" y="1101763"/>
                    </a:cubicBezTo>
                    <a:close/>
                  </a:path>
                </a:pathLst>
              </a:custGeom>
              <a:solidFill>
                <a:srgbClr val="6F6160"/>
              </a:solidFill>
            </p:spPr>
            <p:txBody>
              <a:bodyPr/>
              <a:lstStyle/>
              <a:p>
                <a:endParaRPr lang="en-US"/>
              </a:p>
            </p:txBody>
          </p:sp>
        </p:grpSp>
        <p:sp>
          <p:nvSpPr>
            <p:cNvPr id="27" name="AutoShape 18">
              <a:extLst>
                <a:ext uri="{FF2B5EF4-FFF2-40B4-BE49-F238E27FC236}">
                  <a16:creationId xmlns:a16="http://schemas.microsoft.com/office/drawing/2014/main" id="{4624B8F4-7AF7-4F08-BA05-577847D6F2FA}"/>
                </a:ext>
              </a:extLst>
            </p:cNvPr>
            <p:cNvSpPr/>
            <p:nvPr/>
          </p:nvSpPr>
          <p:spPr>
            <a:xfrm>
              <a:off x="0" y="1924429"/>
              <a:ext cx="4960036" cy="0"/>
            </a:xfrm>
            <a:prstGeom prst="line">
              <a:avLst/>
            </a:prstGeom>
            <a:ln w="25400" cap="flat">
              <a:solidFill>
                <a:srgbClr val="F8F3E5"/>
              </a:solidFill>
              <a:prstDash val="solid"/>
              <a:headEnd type="none" w="sm" len="sm"/>
              <a:tailEnd type="none" w="sm" len="sm"/>
            </a:ln>
          </p:spPr>
          <p:txBody>
            <a:bodyPr/>
            <a:lstStyle/>
            <a:p>
              <a:endParaRPr lang="en-US"/>
            </a:p>
          </p:txBody>
        </p:sp>
      </p:grpSp>
      <p:sp>
        <p:nvSpPr>
          <p:cNvPr id="29" name="TextBox 28">
            <a:extLst>
              <a:ext uri="{FF2B5EF4-FFF2-40B4-BE49-F238E27FC236}">
                <a16:creationId xmlns:a16="http://schemas.microsoft.com/office/drawing/2014/main" id="{7C5D7EB7-4005-46B9-953D-A9EAE1C6C82E}"/>
              </a:ext>
            </a:extLst>
          </p:cNvPr>
          <p:cNvSpPr txBox="1"/>
          <p:nvPr/>
        </p:nvSpPr>
        <p:spPr>
          <a:xfrm>
            <a:off x="1047020" y="5647409"/>
            <a:ext cx="5083916" cy="3046988"/>
          </a:xfrm>
          <a:prstGeom prst="rect">
            <a:avLst/>
          </a:prstGeom>
          <a:noFill/>
        </p:spPr>
        <p:txBody>
          <a:bodyPr wrap="square">
            <a:spAutoFit/>
          </a:bodyPr>
          <a:lstStyle/>
          <a:p>
            <a:pPr algn="just"/>
            <a:r>
              <a:rPr lang="ru-RU" sz="2400" dirty="0">
                <a:solidFill>
                  <a:schemeClr val="bg1"/>
                </a:solidFill>
                <a:latin typeface="SimSun" panose="02010600030101010101" pitchFamily="2" charset="-122"/>
                <a:ea typeface="SimSun" panose="02010600030101010101" pitchFamily="2" charset="-122"/>
              </a:rPr>
              <a:t>	</a:t>
            </a:r>
            <a:r>
              <a:rPr lang="en-US" sz="2400" dirty="0">
                <a:solidFill>
                  <a:schemeClr val="bg1"/>
                </a:solidFill>
                <a:latin typeface="SimSun" panose="02010600030101010101" pitchFamily="2" charset="-122"/>
                <a:ea typeface="SimSun" panose="02010600030101010101" pitchFamily="2" charset="-122"/>
              </a:rPr>
              <a:t>Finally, it is recommended to no longer aggregate Europe, the Middle East and Africa into the same regional area since they are very heterogeneous, and relevant information may be lost when combining such different</a:t>
            </a:r>
          </a:p>
          <a:p>
            <a:pPr algn="just"/>
            <a:r>
              <a:rPr lang="en-US" sz="2400" dirty="0">
                <a:solidFill>
                  <a:schemeClr val="bg1"/>
                </a:solidFill>
                <a:latin typeface="SimSun" panose="02010600030101010101" pitchFamily="2" charset="-122"/>
                <a:ea typeface="SimSun" panose="02010600030101010101" pitchFamily="2" charset="-122"/>
              </a:rPr>
              <a:t>realities. </a:t>
            </a:r>
          </a:p>
        </p:txBody>
      </p:sp>
    </p:spTree>
    <p:extLst>
      <p:ext uri="{BB962C8B-B14F-4D97-AF65-F5344CB8AC3E}">
        <p14:creationId xmlns:p14="http://schemas.microsoft.com/office/powerpoint/2010/main" val="64935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12335-4F14-40A8-81AA-78547C1AB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620"/>
            <a:ext cx="18440400" cy="12293600"/>
          </a:xfrm>
          <a:prstGeom prst="rect">
            <a:avLst/>
          </a:prstGeom>
          <a:effectLst>
            <a:outerShdw blurRad="50800" dist="50800" dir="5400000" algn="ctr" rotWithShape="0">
              <a:schemeClr val="bg1">
                <a:lumMod val="75000"/>
              </a:schemeClr>
            </a:outerShdw>
          </a:effectLst>
        </p:spPr>
      </p:pic>
      <p:sp>
        <p:nvSpPr>
          <p:cNvPr id="12" name="TextBox 3">
            <a:extLst>
              <a:ext uri="{FF2B5EF4-FFF2-40B4-BE49-F238E27FC236}">
                <a16:creationId xmlns:a16="http://schemas.microsoft.com/office/drawing/2014/main" id="{42F84FAA-A0A0-4779-AB33-7F9819D9FA02}"/>
              </a:ext>
            </a:extLst>
          </p:cNvPr>
          <p:cNvSpPr txBox="1"/>
          <p:nvPr/>
        </p:nvSpPr>
        <p:spPr>
          <a:xfrm>
            <a:off x="-3352800" y="7121834"/>
            <a:ext cx="11884936" cy="2836226"/>
          </a:xfrm>
          <a:prstGeom prst="rect">
            <a:avLst/>
          </a:prstGeom>
        </p:spPr>
        <p:txBody>
          <a:bodyPr lIns="0" tIns="0" rIns="0" bIns="0" rtlCol="0" anchor="t">
            <a:spAutoFit/>
          </a:bodyPr>
          <a:lstStyle/>
          <a:p>
            <a:pPr algn="ctr">
              <a:lnSpc>
                <a:spcPts val="10989"/>
              </a:lnSpc>
            </a:pPr>
            <a:r>
              <a:rPr lang="en-US" sz="10081" spc="877" dirty="0">
                <a:solidFill>
                  <a:srgbClr val="F8F3E5"/>
                </a:solidFill>
                <a:latin typeface="Cormorant Garamond Bold"/>
              </a:rPr>
              <a:t>THANK</a:t>
            </a:r>
          </a:p>
          <a:p>
            <a:pPr algn="ctr">
              <a:lnSpc>
                <a:spcPts val="10989"/>
              </a:lnSpc>
            </a:pPr>
            <a:r>
              <a:rPr lang="en-US" sz="10081" spc="877" dirty="0">
                <a:solidFill>
                  <a:srgbClr val="F8F3E5"/>
                </a:solidFill>
                <a:latin typeface="Cormorant Garamond Bold"/>
              </a:rPr>
              <a:t> YOU</a:t>
            </a:r>
          </a:p>
        </p:txBody>
      </p:sp>
      <p:sp>
        <p:nvSpPr>
          <p:cNvPr id="14" name="TextBox 4">
            <a:extLst>
              <a:ext uri="{FF2B5EF4-FFF2-40B4-BE49-F238E27FC236}">
                <a16:creationId xmlns:a16="http://schemas.microsoft.com/office/drawing/2014/main" id="{8BBEB9FF-387A-4FB6-B869-2089417F4F23}"/>
              </a:ext>
            </a:extLst>
          </p:cNvPr>
          <p:cNvSpPr txBox="1"/>
          <p:nvPr/>
        </p:nvSpPr>
        <p:spPr>
          <a:xfrm>
            <a:off x="381000" y="9555860"/>
            <a:ext cx="6379677" cy="910506"/>
          </a:xfrm>
          <a:prstGeom prst="rect">
            <a:avLst/>
          </a:prstGeom>
        </p:spPr>
        <p:txBody>
          <a:bodyPr lIns="0" tIns="0" rIns="0" bIns="0" rtlCol="0" anchor="t">
            <a:spAutoFit/>
          </a:bodyPr>
          <a:lstStyle/>
          <a:p>
            <a:pPr algn="ctr">
              <a:lnSpc>
                <a:spcPts val="7139"/>
              </a:lnSpc>
              <a:spcBef>
                <a:spcPct val="0"/>
              </a:spcBef>
            </a:pPr>
            <a:r>
              <a:rPr lang="en-US" sz="8800" spc="158" dirty="0">
                <a:solidFill>
                  <a:srgbClr val="F8F3E5"/>
                </a:solidFill>
                <a:latin typeface="Caravan" pitchFamily="2" charset="-52"/>
              </a:rPr>
              <a:t>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7000">
              <a:srgbClr val="DDDDDD"/>
            </a:gs>
            <a:gs pos="0">
              <a:srgbClr val="DDDDDD"/>
            </a:gs>
            <a:gs pos="74000">
              <a:schemeClr val="bg1">
                <a:lumMod val="75000"/>
              </a:schemeClr>
            </a:gs>
            <a:gs pos="83000">
              <a:schemeClr val="bg1">
                <a:lumMod val="65000"/>
              </a:schemeClr>
            </a:gs>
            <a:gs pos="100000">
              <a:schemeClr val="bg1">
                <a:lumMod val="50000"/>
              </a:schemeClr>
            </a:gs>
          </a:gsLst>
          <a:lin ang="2700000" scaled="1"/>
          <a:tileRect/>
        </a:gradFill>
        <a:effectLst/>
      </p:bgPr>
    </p:bg>
    <p:spTree>
      <p:nvGrpSpPr>
        <p:cNvPr id="1" name=""/>
        <p:cNvGrpSpPr/>
        <p:nvPr/>
      </p:nvGrpSpPr>
      <p:grpSpPr>
        <a:xfrm>
          <a:off x="0" y="0"/>
          <a:ext cx="0" cy="0"/>
          <a:chOff x="0" y="0"/>
          <a:chExt cx="0" cy="0"/>
        </a:xfrm>
      </p:grpSpPr>
      <p:sp>
        <p:nvSpPr>
          <p:cNvPr id="6" name="TextBox 6"/>
          <p:cNvSpPr txBox="1"/>
          <p:nvPr/>
        </p:nvSpPr>
        <p:spPr>
          <a:xfrm>
            <a:off x="14523937" y="-4452"/>
            <a:ext cx="2355102" cy="718145"/>
          </a:xfrm>
          <a:prstGeom prst="rect">
            <a:avLst/>
          </a:prstGeom>
        </p:spPr>
        <p:txBody>
          <a:bodyPr lIns="0" tIns="0" rIns="0" bIns="0" rtlCol="0" anchor="t">
            <a:spAutoFit/>
          </a:bodyPr>
          <a:lstStyle/>
          <a:p>
            <a:pPr>
              <a:lnSpc>
                <a:spcPts val="5600"/>
              </a:lnSpc>
              <a:spcBef>
                <a:spcPct val="0"/>
              </a:spcBef>
            </a:pPr>
            <a:r>
              <a:rPr lang="en-US" sz="6000" spc="124" dirty="0">
                <a:solidFill>
                  <a:srgbClr val="383027"/>
                </a:solidFill>
                <a:latin typeface="Caravan" pitchFamily="2" charset="-52"/>
              </a:rPr>
              <a:t>Table of</a:t>
            </a:r>
          </a:p>
        </p:txBody>
      </p:sp>
      <p:sp>
        <p:nvSpPr>
          <p:cNvPr id="7" name="AutoShape 7"/>
          <p:cNvSpPr/>
          <p:nvPr/>
        </p:nvSpPr>
        <p:spPr>
          <a:xfrm>
            <a:off x="11457808" y="1912341"/>
            <a:ext cx="6336296" cy="0"/>
          </a:xfrm>
          <a:prstGeom prst="line">
            <a:avLst/>
          </a:prstGeom>
          <a:ln w="19050" cap="rnd">
            <a:solidFill>
              <a:srgbClr val="383027"/>
            </a:solidFill>
            <a:prstDash val="solid"/>
            <a:headEnd type="none" w="sm" len="sm"/>
            <a:tailEnd type="none" w="sm" len="sm"/>
          </a:ln>
        </p:spPr>
        <p:txBody>
          <a:bodyPr/>
          <a:lstStyle/>
          <a:p>
            <a:endParaRPr lang="en-US"/>
          </a:p>
        </p:txBody>
      </p:sp>
      <p:sp>
        <p:nvSpPr>
          <p:cNvPr id="8" name="TextBox 8"/>
          <p:cNvSpPr txBox="1"/>
          <p:nvPr/>
        </p:nvSpPr>
        <p:spPr>
          <a:xfrm>
            <a:off x="12628208" y="735051"/>
            <a:ext cx="6111805" cy="1177290"/>
          </a:xfrm>
          <a:prstGeom prst="rect">
            <a:avLst/>
          </a:prstGeom>
        </p:spPr>
        <p:txBody>
          <a:bodyPr lIns="0" tIns="0" rIns="0" bIns="0" rtlCol="0" anchor="t">
            <a:spAutoFit/>
          </a:bodyPr>
          <a:lstStyle/>
          <a:p>
            <a:pPr>
              <a:lnSpc>
                <a:spcPts val="9660"/>
              </a:lnSpc>
              <a:spcBef>
                <a:spcPct val="0"/>
              </a:spcBef>
            </a:pPr>
            <a:r>
              <a:rPr lang="en-US" sz="6900" spc="600" dirty="0">
                <a:solidFill>
                  <a:srgbClr val="383027"/>
                </a:solidFill>
                <a:latin typeface="Cormorant Garamond Light"/>
              </a:rPr>
              <a:t>CONTENTS</a:t>
            </a:r>
          </a:p>
        </p:txBody>
      </p:sp>
      <p:sp>
        <p:nvSpPr>
          <p:cNvPr id="10" name="TextBox 10"/>
          <p:cNvSpPr txBox="1"/>
          <p:nvPr/>
        </p:nvSpPr>
        <p:spPr>
          <a:xfrm>
            <a:off x="12723115" y="2519037"/>
            <a:ext cx="5241009" cy="342273"/>
          </a:xfrm>
          <a:prstGeom prst="rect">
            <a:avLst/>
          </a:prstGeom>
        </p:spPr>
        <p:txBody>
          <a:bodyPr wrap="square" lIns="0" tIns="0" rIns="0" bIns="0" rtlCol="0" anchor="t">
            <a:spAutoFit/>
          </a:bodyPr>
          <a:lstStyle/>
          <a:p>
            <a:pPr>
              <a:lnSpc>
                <a:spcPts val="2800"/>
              </a:lnSpc>
              <a:spcBef>
                <a:spcPct val="0"/>
              </a:spcBef>
            </a:pPr>
            <a:r>
              <a:rPr lang="en-US" sz="2000" spc="190" dirty="0">
                <a:solidFill>
                  <a:srgbClr val="383027"/>
                </a:solidFill>
                <a:latin typeface="Cormorant Garamond Medium Italics"/>
              </a:rPr>
              <a:t>DEFINITION</a:t>
            </a:r>
          </a:p>
        </p:txBody>
      </p:sp>
      <p:grpSp>
        <p:nvGrpSpPr>
          <p:cNvPr id="11" name="Group 11"/>
          <p:cNvGrpSpPr/>
          <p:nvPr/>
        </p:nvGrpSpPr>
        <p:grpSpPr>
          <a:xfrm>
            <a:off x="12723116" y="3034785"/>
            <a:ext cx="5264491" cy="3150194"/>
            <a:chOff x="0" y="0"/>
            <a:chExt cx="7019321" cy="4200259"/>
          </a:xfrm>
        </p:grpSpPr>
        <p:sp>
          <p:nvSpPr>
            <p:cNvPr id="12" name="AutoShape 12"/>
            <p:cNvSpPr/>
            <p:nvPr/>
          </p:nvSpPr>
          <p:spPr>
            <a:xfrm>
              <a:off x="0" y="0"/>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13" name="AutoShape 13"/>
            <p:cNvSpPr/>
            <p:nvPr/>
          </p:nvSpPr>
          <p:spPr>
            <a:xfrm>
              <a:off x="0" y="674203"/>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14" name="AutoShape 14"/>
            <p:cNvSpPr/>
            <p:nvPr/>
          </p:nvSpPr>
          <p:spPr>
            <a:xfrm>
              <a:off x="0" y="1374334"/>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15" name="AutoShape 15"/>
            <p:cNvSpPr/>
            <p:nvPr/>
          </p:nvSpPr>
          <p:spPr>
            <a:xfrm>
              <a:off x="0" y="2074465"/>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16" name="AutoShape 16"/>
            <p:cNvSpPr/>
            <p:nvPr/>
          </p:nvSpPr>
          <p:spPr>
            <a:xfrm>
              <a:off x="0" y="2774596"/>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17" name="AutoShape 17"/>
            <p:cNvSpPr/>
            <p:nvPr/>
          </p:nvSpPr>
          <p:spPr>
            <a:xfrm>
              <a:off x="0" y="3482869"/>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18" name="AutoShape 18"/>
            <p:cNvSpPr/>
            <p:nvPr/>
          </p:nvSpPr>
          <p:spPr>
            <a:xfrm>
              <a:off x="0" y="4174859"/>
              <a:ext cx="7019321" cy="0"/>
            </a:xfrm>
            <a:prstGeom prst="line">
              <a:avLst/>
            </a:prstGeom>
            <a:ln w="25400" cap="rnd">
              <a:solidFill>
                <a:srgbClr val="383027"/>
              </a:solidFill>
              <a:prstDash val="solid"/>
              <a:headEnd type="none" w="sm" len="sm"/>
              <a:tailEnd type="none" w="sm" len="sm"/>
            </a:ln>
          </p:spPr>
          <p:txBody>
            <a:bodyPr/>
            <a:lstStyle/>
            <a:p>
              <a:endParaRPr lang="en-US"/>
            </a:p>
          </p:txBody>
        </p:sp>
      </p:grpSp>
      <p:sp>
        <p:nvSpPr>
          <p:cNvPr id="19" name="TextBox 19"/>
          <p:cNvSpPr txBox="1"/>
          <p:nvPr/>
        </p:nvSpPr>
        <p:spPr>
          <a:xfrm>
            <a:off x="12723116" y="3621673"/>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TIMELINE TEMPLATE</a:t>
            </a:r>
          </a:p>
        </p:txBody>
      </p:sp>
      <p:sp>
        <p:nvSpPr>
          <p:cNvPr id="20" name="TextBox 20"/>
          <p:cNvSpPr txBox="1"/>
          <p:nvPr/>
        </p:nvSpPr>
        <p:spPr>
          <a:xfrm>
            <a:off x="12723116" y="4664502"/>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PRODUCTS </a:t>
            </a:r>
          </a:p>
        </p:txBody>
      </p:sp>
      <p:sp>
        <p:nvSpPr>
          <p:cNvPr id="21" name="TextBox 21"/>
          <p:cNvSpPr txBox="1"/>
          <p:nvPr/>
        </p:nvSpPr>
        <p:spPr>
          <a:xfrm>
            <a:off x="12723116" y="5721438"/>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SALES TRENDS BT DIVISION </a:t>
            </a:r>
          </a:p>
        </p:txBody>
      </p:sp>
      <p:sp>
        <p:nvSpPr>
          <p:cNvPr id="22" name="TextBox 22"/>
          <p:cNvSpPr txBox="1"/>
          <p:nvPr/>
        </p:nvSpPr>
        <p:spPr>
          <a:xfrm>
            <a:off x="12723116" y="3098698"/>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STAR SCHEME</a:t>
            </a:r>
          </a:p>
        </p:txBody>
      </p:sp>
      <p:sp>
        <p:nvSpPr>
          <p:cNvPr id="23" name="TextBox 23"/>
          <p:cNvSpPr txBox="1"/>
          <p:nvPr/>
        </p:nvSpPr>
        <p:spPr>
          <a:xfrm>
            <a:off x="12723116" y="4143286"/>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PROJECT TIMELINE</a:t>
            </a:r>
          </a:p>
        </p:txBody>
      </p:sp>
      <p:sp>
        <p:nvSpPr>
          <p:cNvPr id="24" name="TextBox 24"/>
          <p:cNvSpPr txBox="1"/>
          <p:nvPr/>
        </p:nvSpPr>
        <p:spPr>
          <a:xfrm>
            <a:off x="12723116" y="5186115"/>
            <a:ext cx="3924646"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PRODUCTS (WHAT IF )</a:t>
            </a:r>
          </a:p>
        </p:txBody>
      </p:sp>
      <p:sp>
        <p:nvSpPr>
          <p:cNvPr id="25" name="TextBox 25"/>
          <p:cNvSpPr txBox="1"/>
          <p:nvPr/>
        </p:nvSpPr>
        <p:spPr>
          <a:xfrm>
            <a:off x="12751347" y="6191259"/>
            <a:ext cx="3924520" cy="342273"/>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CUSTOMERS</a:t>
            </a:r>
          </a:p>
        </p:txBody>
      </p:sp>
      <p:sp>
        <p:nvSpPr>
          <p:cNvPr id="26" name="TextBox 26"/>
          <p:cNvSpPr txBox="1"/>
          <p:nvPr/>
        </p:nvSpPr>
        <p:spPr>
          <a:xfrm>
            <a:off x="16941290" y="2558035"/>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3</a:t>
            </a:r>
          </a:p>
        </p:txBody>
      </p:sp>
      <p:sp>
        <p:nvSpPr>
          <p:cNvPr id="27" name="TextBox 27"/>
          <p:cNvSpPr txBox="1"/>
          <p:nvPr/>
        </p:nvSpPr>
        <p:spPr>
          <a:xfrm>
            <a:off x="16941290" y="3602623"/>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5</a:t>
            </a:r>
          </a:p>
        </p:txBody>
      </p:sp>
      <p:sp>
        <p:nvSpPr>
          <p:cNvPr id="28" name="TextBox 28"/>
          <p:cNvSpPr txBox="1"/>
          <p:nvPr/>
        </p:nvSpPr>
        <p:spPr>
          <a:xfrm>
            <a:off x="16941290" y="4645452"/>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7</a:t>
            </a:r>
          </a:p>
        </p:txBody>
      </p:sp>
      <p:sp>
        <p:nvSpPr>
          <p:cNvPr id="29" name="TextBox 29"/>
          <p:cNvSpPr txBox="1"/>
          <p:nvPr/>
        </p:nvSpPr>
        <p:spPr>
          <a:xfrm>
            <a:off x="16941290" y="5702388"/>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9</a:t>
            </a:r>
          </a:p>
        </p:txBody>
      </p:sp>
      <p:sp>
        <p:nvSpPr>
          <p:cNvPr id="30" name="TextBox 30"/>
          <p:cNvSpPr txBox="1"/>
          <p:nvPr/>
        </p:nvSpPr>
        <p:spPr>
          <a:xfrm>
            <a:off x="16941290" y="3079648"/>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4</a:t>
            </a:r>
          </a:p>
        </p:txBody>
      </p:sp>
      <p:sp>
        <p:nvSpPr>
          <p:cNvPr id="31" name="TextBox 31"/>
          <p:cNvSpPr txBox="1"/>
          <p:nvPr/>
        </p:nvSpPr>
        <p:spPr>
          <a:xfrm>
            <a:off x="16941290" y="4124236"/>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6</a:t>
            </a:r>
          </a:p>
        </p:txBody>
      </p:sp>
      <p:sp>
        <p:nvSpPr>
          <p:cNvPr id="32" name="TextBox 32"/>
          <p:cNvSpPr txBox="1"/>
          <p:nvPr/>
        </p:nvSpPr>
        <p:spPr>
          <a:xfrm>
            <a:off x="16941420" y="5167065"/>
            <a:ext cx="1036661" cy="419346"/>
          </a:xfrm>
          <a:prstGeom prst="rect">
            <a:avLst/>
          </a:prstGeom>
        </p:spPr>
        <p:txBody>
          <a:bodyPr lIns="0" tIns="0" rIns="0" bIns="0" rtlCol="0" anchor="t">
            <a:spAutoFit/>
          </a:bodyPr>
          <a:lstStyle/>
          <a:p>
            <a:pPr algn="r">
              <a:lnSpc>
                <a:spcPts val="3360"/>
              </a:lnSpc>
              <a:spcBef>
                <a:spcPct val="0"/>
              </a:spcBef>
            </a:pPr>
            <a:r>
              <a:rPr lang="en-US" sz="2400" spc="228" dirty="0">
                <a:solidFill>
                  <a:srgbClr val="383027"/>
                </a:solidFill>
                <a:latin typeface="Calgary" panose="020B0604020202020204" charset="0"/>
              </a:rPr>
              <a:t>8</a:t>
            </a:r>
          </a:p>
        </p:txBody>
      </p:sp>
      <p:sp>
        <p:nvSpPr>
          <p:cNvPr id="33" name="TextBox 33"/>
          <p:cNvSpPr txBox="1"/>
          <p:nvPr/>
        </p:nvSpPr>
        <p:spPr>
          <a:xfrm>
            <a:off x="16950979" y="6200456"/>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10</a:t>
            </a:r>
          </a:p>
        </p:txBody>
      </p:sp>
      <p:sp>
        <p:nvSpPr>
          <p:cNvPr id="35" name="Slide Number Placeholder 34">
            <a:extLst>
              <a:ext uri="{FF2B5EF4-FFF2-40B4-BE49-F238E27FC236}">
                <a16:creationId xmlns:a16="http://schemas.microsoft.com/office/drawing/2014/main" id="{F7EA212F-3E81-48CF-8B9C-62C66B5B1C6C}"/>
              </a:ext>
            </a:extLst>
          </p:cNvPr>
          <p:cNvSpPr>
            <a:spLocks noGrp="1"/>
          </p:cNvSpPr>
          <p:nvPr>
            <p:ph type="sldNum" sz="quarter" idx="12"/>
          </p:nvPr>
        </p:nvSpPr>
        <p:spPr/>
        <p:txBody>
          <a:bodyPr/>
          <a:lstStyle/>
          <a:p>
            <a:fld id="{B6F15528-21DE-4FAA-801E-634DDDAF4B2B}" type="slidenum">
              <a:rPr lang="en-US" smtClean="0"/>
              <a:pPr/>
              <a:t>2</a:t>
            </a:fld>
            <a:endParaRPr lang="en-US"/>
          </a:p>
        </p:txBody>
      </p:sp>
      <p:pic>
        <p:nvPicPr>
          <p:cNvPr id="41" name="Picture 40">
            <a:extLst>
              <a:ext uri="{FF2B5EF4-FFF2-40B4-BE49-F238E27FC236}">
                <a16:creationId xmlns:a16="http://schemas.microsoft.com/office/drawing/2014/main" id="{20C3AFAD-18D0-491A-903C-82D6074A9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64" y="713693"/>
            <a:ext cx="12001500" cy="6858000"/>
          </a:xfrm>
          <a:prstGeom prst="rect">
            <a:avLst/>
          </a:prstGeom>
        </p:spPr>
      </p:pic>
      <p:grpSp>
        <p:nvGrpSpPr>
          <p:cNvPr id="42" name="Group 2">
            <a:extLst>
              <a:ext uri="{FF2B5EF4-FFF2-40B4-BE49-F238E27FC236}">
                <a16:creationId xmlns:a16="http://schemas.microsoft.com/office/drawing/2014/main" id="{53256E58-DF2D-4C99-9999-89D98500290C}"/>
              </a:ext>
            </a:extLst>
          </p:cNvPr>
          <p:cNvGrpSpPr/>
          <p:nvPr/>
        </p:nvGrpSpPr>
        <p:grpSpPr>
          <a:xfrm>
            <a:off x="493896" y="498674"/>
            <a:ext cx="1598205" cy="10296525"/>
            <a:chOff x="0" y="0"/>
            <a:chExt cx="540627" cy="3479800"/>
          </a:xfrm>
        </p:grpSpPr>
        <p:sp>
          <p:nvSpPr>
            <p:cNvPr id="43" name="Freeform 3">
              <a:extLst>
                <a:ext uri="{FF2B5EF4-FFF2-40B4-BE49-F238E27FC236}">
                  <a16:creationId xmlns:a16="http://schemas.microsoft.com/office/drawing/2014/main" id="{3FEA913A-1A2F-49D4-842B-FD793A37D16D}"/>
                </a:ext>
              </a:extLst>
            </p:cNvPr>
            <p:cNvSpPr/>
            <p:nvPr/>
          </p:nvSpPr>
          <p:spPr>
            <a:xfrm>
              <a:off x="0" y="0"/>
              <a:ext cx="540627" cy="3479800"/>
            </a:xfrm>
            <a:custGeom>
              <a:avLst/>
              <a:gdLst/>
              <a:ahLst/>
              <a:cxnLst/>
              <a:rect l="l" t="t" r="r" b="b"/>
              <a:pathLst>
                <a:path w="540627" h="3479800">
                  <a:moveTo>
                    <a:pt x="0" y="0"/>
                  </a:moveTo>
                  <a:lnTo>
                    <a:pt x="540627" y="0"/>
                  </a:lnTo>
                  <a:lnTo>
                    <a:pt x="540627" y="3479800"/>
                  </a:lnTo>
                  <a:lnTo>
                    <a:pt x="0" y="3479800"/>
                  </a:lnTo>
                  <a:close/>
                </a:path>
              </a:pathLst>
            </a:custGeom>
            <a:solidFill>
              <a:srgbClr val="2E2523"/>
            </a:solidFill>
          </p:spPr>
          <p:txBody>
            <a:bodyPr/>
            <a:lstStyle/>
            <a:p>
              <a:endParaRPr lang="en-US"/>
            </a:p>
          </p:txBody>
        </p:sp>
      </p:grpSp>
      <p:sp>
        <p:nvSpPr>
          <p:cNvPr id="44" name="TextBox 34">
            <a:extLst>
              <a:ext uri="{FF2B5EF4-FFF2-40B4-BE49-F238E27FC236}">
                <a16:creationId xmlns:a16="http://schemas.microsoft.com/office/drawing/2014/main" id="{34951F95-B8A3-44D1-BC9B-F7316AC0782A}"/>
              </a:ext>
            </a:extLst>
          </p:cNvPr>
          <p:cNvSpPr txBox="1"/>
          <p:nvPr/>
        </p:nvSpPr>
        <p:spPr>
          <a:xfrm rot="-5400000">
            <a:off x="-780424" y="3501239"/>
            <a:ext cx="4140570" cy="237950"/>
          </a:xfrm>
          <a:prstGeom prst="rect">
            <a:avLst/>
          </a:prstGeom>
        </p:spPr>
        <p:txBody>
          <a:bodyPr lIns="0" tIns="0" rIns="0" bIns="0" rtlCol="0" anchor="t">
            <a:spAutoFit/>
          </a:bodyPr>
          <a:lstStyle/>
          <a:p>
            <a:pPr algn="r">
              <a:lnSpc>
                <a:spcPts val="1959"/>
              </a:lnSpc>
              <a:spcBef>
                <a:spcPct val="0"/>
              </a:spcBef>
            </a:pPr>
            <a:r>
              <a:rPr lang="en-US" sz="1400" spc="211" dirty="0">
                <a:solidFill>
                  <a:srgbClr val="FFFFFF">
                    <a:alpha val="78824"/>
                  </a:srgbClr>
                </a:solidFill>
                <a:latin typeface="Stem SemLt" panose="020B0503020203020204" pitchFamily="34" charset="-52"/>
              </a:rPr>
              <a:t>HAPPY INSURANCE PROJECT</a:t>
            </a:r>
          </a:p>
        </p:txBody>
      </p:sp>
      <p:grpSp>
        <p:nvGrpSpPr>
          <p:cNvPr id="2" name="Group 1">
            <a:extLst>
              <a:ext uri="{FF2B5EF4-FFF2-40B4-BE49-F238E27FC236}">
                <a16:creationId xmlns:a16="http://schemas.microsoft.com/office/drawing/2014/main" id="{32C2CEBD-D05D-426A-B038-41ABD669B70E}"/>
              </a:ext>
            </a:extLst>
          </p:cNvPr>
          <p:cNvGrpSpPr/>
          <p:nvPr/>
        </p:nvGrpSpPr>
        <p:grpSpPr>
          <a:xfrm>
            <a:off x="12723116" y="6650272"/>
            <a:ext cx="5264491" cy="3580961"/>
            <a:chOff x="12723116" y="6650272"/>
            <a:chExt cx="5264491" cy="3580961"/>
          </a:xfrm>
        </p:grpSpPr>
        <p:grpSp>
          <p:nvGrpSpPr>
            <p:cNvPr id="37" name="Group 11">
              <a:extLst>
                <a:ext uri="{FF2B5EF4-FFF2-40B4-BE49-F238E27FC236}">
                  <a16:creationId xmlns:a16="http://schemas.microsoft.com/office/drawing/2014/main" id="{FE23BBF8-7554-4EE5-BD04-5A44713A9D97}"/>
                </a:ext>
              </a:extLst>
            </p:cNvPr>
            <p:cNvGrpSpPr/>
            <p:nvPr/>
          </p:nvGrpSpPr>
          <p:grpSpPr>
            <a:xfrm>
              <a:off x="12723116" y="6650272"/>
              <a:ext cx="5264491" cy="3150194"/>
              <a:chOff x="0" y="0"/>
              <a:chExt cx="7019321" cy="4200259"/>
            </a:xfrm>
          </p:grpSpPr>
          <p:sp>
            <p:nvSpPr>
              <p:cNvPr id="38" name="AutoShape 12">
                <a:extLst>
                  <a:ext uri="{FF2B5EF4-FFF2-40B4-BE49-F238E27FC236}">
                    <a16:creationId xmlns:a16="http://schemas.microsoft.com/office/drawing/2014/main" id="{1A628DA0-8F0D-4524-B57C-F808467F706C}"/>
                  </a:ext>
                </a:extLst>
              </p:cNvPr>
              <p:cNvSpPr/>
              <p:nvPr/>
            </p:nvSpPr>
            <p:spPr>
              <a:xfrm>
                <a:off x="0" y="0"/>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39" name="AutoShape 13">
                <a:extLst>
                  <a:ext uri="{FF2B5EF4-FFF2-40B4-BE49-F238E27FC236}">
                    <a16:creationId xmlns:a16="http://schemas.microsoft.com/office/drawing/2014/main" id="{F4B57261-F721-41AE-9D5B-6E1C6B7BEA91}"/>
                  </a:ext>
                </a:extLst>
              </p:cNvPr>
              <p:cNvSpPr/>
              <p:nvPr/>
            </p:nvSpPr>
            <p:spPr>
              <a:xfrm>
                <a:off x="0" y="674203"/>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40" name="AutoShape 14">
                <a:extLst>
                  <a:ext uri="{FF2B5EF4-FFF2-40B4-BE49-F238E27FC236}">
                    <a16:creationId xmlns:a16="http://schemas.microsoft.com/office/drawing/2014/main" id="{A9FE0EA5-721A-440D-A941-FE32441A8210}"/>
                  </a:ext>
                </a:extLst>
              </p:cNvPr>
              <p:cNvSpPr/>
              <p:nvPr/>
            </p:nvSpPr>
            <p:spPr>
              <a:xfrm>
                <a:off x="0" y="1374334"/>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45" name="AutoShape 15">
                <a:extLst>
                  <a:ext uri="{FF2B5EF4-FFF2-40B4-BE49-F238E27FC236}">
                    <a16:creationId xmlns:a16="http://schemas.microsoft.com/office/drawing/2014/main" id="{10E93220-E9B8-4AC7-984D-6E6C046F02F5}"/>
                  </a:ext>
                </a:extLst>
              </p:cNvPr>
              <p:cNvSpPr/>
              <p:nvPr/>
            </p:nvSpPr>
            <p:spPr>
              <a:xfrm>
                <a:off x="0" y="2074465"/>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46" name="AutoShape 16">
                <a:extLst>
                  <a:ext uri="{FF2B5EF4-FFF2-40B4-BE49-F238E27FC236}">
                    <a16:creationId xmlns:a16="http://schemas.microsoft.com/office/drawing/2014/main" id="{C8C81EA1-2297-4CFD-BCB9-9F73BCCC20EC}"/>
                  </a:ext>
                </a:extLst>
              </p:cNvPr>
              <p:cNvSpPr/>
              <p:nvPr/>
            </p:nvSpPr>
            <p:spPr>
              <a:xfrm>
                <a:off x="0" y="2774596"/>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47" name="AutoShape 17">
                <a:extLst>
                  <a:ext uri="{FF2B5EF4-FFF2-40B4-BE49-F238E27FC236}">
                    <a16:creationId xmlns:a16="http://schemas.microsoft.com/office/drawing/2014/main" id="{00479483-CB38-447A-B23D-8F9DE8A08AD2}"/>
                  </a:ext>
                </a:extLst>
              </p:cNvPr>
              <p:cNvSpPr/>
              <p:nvPr/>
            </p:nvSpPr>
            <p:spPr>
              <a:xfrm>
                <a:off x="0" y="3482869"/>
                <a:ext cx="7019321" cy="0"/>
              </a:xfrm>
              <a:prstGeom prst="line">
                <a:avLst/>
              </a:prstGeom>
              <a:ln w="25400" cap="rnd">
                <a:solidFill>
                  <a:srgbClr val="383027"/>
                </a:solidFill>
                <a:prstDash val="solid"/>
                <a:headEnd type="none" w="sm" len="sm"/>
                <a:tailEnd type="none" w="sm" len="sm"/>
              </a:ln>
            </p:spPr>
            <p:txBody>
              <a:bodyPr/>
              <a:lstStyle/>
              <a:p>
                <a:endParaRPr lang="en-US"/>
              </a:p>
            </p:txBody>
          </p:sp>
          <p:sp>
            <p:nvSpPr>
              <p:cNvPr id="48" name="AutoShape 18">
                <a:extLst>
                  <a:ext uri="{FF2B5EF4-FFF2-40B4-BE49-F238E27FC236}">
                    <a16:creationId xmlns:a16="http://schemas.microsoft.com/office/drawing/2014/main" id="{8EF3FEFD-7215-4634-856B-1FC582FAD4CC}"/>
                  </a:ext>
                </a:extLst>
              </p:cNvPr>
              <p:cNvSpPr/>
              <p:nvPr/>
            </p:nvSpPr>
            <p:spPr>
              <a:xfrm>
                <a:off x="0" y="4174859"/>
                <a:ext cx="7019321" cy="0"/>
              </a:xfrm>
              <a:prstGeom prst="line">
                <a:avLst/>
              </a:prstGeom>
              <a:ln w="25400" cap="rnd">
                <a:solidFill>
                  <a:srgbClr val="383027"/>
                </a:solidFill>
                <a:prstDash val="solid"/>
                <a:headEnd type="none" w="sm" len="sm"/>
                <a:tailEnd type="none" w="sm" len="sm"/>
              </a:ln>
            </p:spPr>
            <p:txBody>
              <a:bodyPr/>
              <a:lstStyle/>
              <a:p>
                <a:endParaRPr lang="en-US"/>
              </a:p>
            </p:txBody>
          </p:sp>
        </p:grpSp>
        <p:sp>
          <p:nvSpPr>
            <p:cNvPr id="49" name="TextBox 19">
              <a:extLst>
                <a:ext uri="{FF2B5EF4-FFF2-40B4-BE49-F238E27FC236}">
                  <a16:creationId xmlns:a16="http://schemas.microsoft.com/office/drawing/2014/main" id="{8528E756-63FD-43FB-8E70-0DE871D839FF}"/>
                </a:ext>
              </a:extLst>
            </p:cNvPr>
            <p:cNvSpPr txBox="1"/>
            <p:nvPr/>
          </p:nvSpPr>
          <p:spPr>
            <a:xfrm>
              <a:off x="12723116" y="7237160"/>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COUNTRY</a:t>
              </a:r>
            </a:p>
          </p:txBody>
        </p:sp>
        <p:sp>
          <p:nvSpPr>
            <p:cNvPr id="50" name="TextBox 20">
              <a:extLst>
                <a:ext uri="{FF2B5EF4-FFF2-40B4-BE49-F238E27FC236}">
                  <a16:creationId xmlns:a16="http://schemas.microsoft.com/office/drawing/2014/main" id="{C509BF7D-9CB2-4CD1-B5A2-C5A90AB1F908}"/>
                </a:ext>
              </a:extLst>
            </p:cNvPr>
            <p:cNvSpPr txBox="1"/>
            <p:nvPr/>
          </p:nvSpPr>
          <p:spPr>
            <a:xfrm>
              <a:off x="12723116" y="8279989"/>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SEGMENTS</a:t>
              </a:r>
            </a:p>
          </p:txBody>
        </p:sp>
        <p:sp>
          <p:nvSpPr>
            <p:cNvPr id="51" name="TextBox 21">
              <a:extLst>
                <a:ext uri="{FF2B5EF4-FFF2-40B4-BE49-F238E27FC236}">
                  <a16:creationId xmlns:a16="http://schemas.microsoft.com/office/drawing/2014/main" id="{CDD043F6-8FF2-4FBF-A4DE-F03148F30484}"/>
                </a:ext>
              </a:extLst>
            </p:cNvPr>
            <p:cNvSpPr txBox="1"/>
            <p:nvPr/>
          </p:nvSpPr>
          <p:spPr>
            <a:xfrm>
              <a:off x="12723116" y="9336925"/>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CHALLENGES </a:t>
              </a:r>
            </a:p>
          </p:txBody>
        </p:sp>
        <p:sp>
          <p:nvSpPr>
            <p:cNvPr id="52" name="TextBox 22">
              <a:extLst>
                <a:ext uri="{FF2B5EF4-FFF2-40B4-BE49-F238E27FC236}">
                  <a16:creationId xmlns:a16="http://schemas.microsoft.com/office/drawing/2014/main" id="{79B35A40-ECEE-40F6-BEFA-BB4C7EB0FB68}"/>
                </a:ext>
              </a:extLst>
            </p:cNvPr>
            <p:cNvSpPr txBox="1"/>
            <p:nvPr/>
          </p:nvSpPr>
          <p:spPr>
            <a:xfrm>
              <a:off x="12723116" y="6714185"/>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CUSTOMERS ANALYSIS</a:t>
              </a:r>
            </a:p>
          </p:txBody>
        </p:sp>
        <p:sp>
          <p:nvSpPr>
            <p:cNvPr id="53" name="TextBox 23">
              <a:extLst>
                <a:ext uri="{FF2B5EF4-FFF2-40B4-BE49-F238E27FC236}">
                  <a16:creationId xmlns:a16="http://schemas.microsoft.com/office/drawing/2014/main" id="{63AA4A72-2985-4B00-BD02-428E6D55F89E}"/>
                </a:ext>
              </a:extLst>
            </p:cNvPr>
            <p:cNvSpPr txBox="1"/>
            <p:nvPr/>
          </p:nvSpPr>
          <p:spPr>
            <a:xfrm>
              <a:off x="12723116" y="7758773"/>
              <a:ext cx="3924520" cy="349250"/>
            </a:xfrm>
            <a:prstGeom prst="rect">
              <a:avLst/>
            </a:prstGeom>
          </p:spPr>
          <p:txBody>
            <a:bodyPr lIns="0" tIns="0" rIns="0" bIns="0" rtlCol="0" anchor="t">
              <a:spAutoFit/>
            </a:bodyPr>
            <a:lstStyle/>
            <a:p>
              <a:pPr>
                <a:lnSpc>
                  <a:spcPts val="2800"/>
                </a:lnSpc>
                <a:spcBef>
                  <a:spcPct val="0"/>
                </a:spcBef>
              </a:pPr>
              <a:r>
                <a:rPr lang="en-US" sz="2000" spc="190" dirty="0">
                  <a:solidFill>
                    <a:srgbClr val="383027"/>
                  </a:solidFill>
                  <a:latin typeface="Cormorant Garamond Medium Italics"/>
                </a:rPr>
                <a:t>REGION</a:t>
              </a:r>
            </a:p>
          </p:txBody>
        </p:sp>
        <p:sp>
          <p:nvSpPr>
            <p:cNvPr id="54" name="TextBox 24">
              <a:extLst>
                <a:ext uri="{FF2B5EF4-FFF2-40B4-BE49-F238E27FC236}">
                  <a16:creationId xmlns:a16="http://schemas.microsoft.com/office/drawing/2014/main" id="{57C6D0B6-D8E2-4B4D-AEC2-C817C05BE628}"/>
                </a:ext>
              </a:extLst>
            </p:cNvPr>
            <p:cNvSpPr txBox="1"/>
            <p:nvPr/>
          </p:nvSpPr>
          <p:spPr>
            <a:xfrm>
              <a:off x="12723116" y="8801602"/>
              <a:ext cx="4879084" cy="342273"/>
            </a:xfrm>
            <a:prstGeom prst="rect">
              <a:avLst/>
            </a:prstGeom>
          </p:spPr>
          <p:txBody>
            <a:bodyPr wrap="square" lIns="0" tIns="0" rIns="0" bIns="0" rtlCol="0" anchor="t">
              <a:spAutoFit/>
            </a:bodyPr>
            <a:lstStyle/>
            <a:p>
              <a:pPr>
                <a:lnSpc>
                  <a:spcPts val="2800"/>
                </a:lnSpc>
                <a:spcBef>
                  <a:spcPct val="0"/>
                </a:spcBef>
              </a:pPr>
              <a:r>
                <a:rPr lang="en-US" sz="2000" spc="190" dirty="0">
                  <a:solidFill>
                    <a:srgbClr val="383027"/>
                  </a:solidFill>
                  <a:latin typeface="Cormorant Garamond Medium Italics"/>
                </a:rPr>
                <a:t>REVENUE AND QUANTITY GROWTH</a:t>
              </a:r>
            </a:p>
          </p:txBody>
        </p:sp>
        <p:sp>
          <p:nvSpPr>
            <p:cNvPr id="55" name="TextBox 25">
              <a:extLst>
                <a:ext uri="{FF2B5EF4-FFF2-40B4-BE49-F238E27FC236}">
                  <a16:creationId xmlns:a16="http://schemas.microsoft.com/office/drawing/2014/main" id="{391DC132-671E-427C-AA53-65526E7538FF}"/>
                </a:ext>
              </a:extLst>
            </p:cNvPr>
            <p:cNvSpPr txBox="1"/>
            <p:nvPr/>
          </p:nvSpPr>
          <p:spPr>
            <a:xfrm>
              <a:off x="12751347" y="9806746"/>
              <a:ext cx="3924520" cy="349250"/>
            </a:xfrm>
            <a:prstGeom prst="rect">
              <a:avLst/>
            </a:prstGeom>
          </p:spPr>
          <p:txBody>
            <a:bodyPr lIns="0" tIns="0" rIns="0" bIns="0" rtlCol="0" anchor="t">
              <a:spAutoFit/>
            </a:bodyPr>
            <a:lstStyle/>
            <a:p>
              <a:pPr>
                <a:lnSpc>
                  <a:spcPts val="2800"/>
                </a:lnSpc>
                <a:spcBef>
                  <a:spcPct val="0"/>
                </a:spcBef>
              </a:pPr>
              <a:endParaRPr lang="en-US" sz="2000" spc="190" dirty="0">
                <a:solidFill>
                  <a:srgbClr val="383027"/>
                </a:solidFill>
                <a:latin typeface="Cormorant Garamond Medium Italics"/>
              </a:endParaRPr>
            </a:p>
          </p:txBody>
        </p:sp>
        <p:sp>
          <p:nvSpPr>
            <p:cNvPr id="57" name="TextBox 27">
              <a:extLst>
                <a:ext uri="{FF2B5EF4-FFF2-40B4-BE49-F238E27FC236}">
                  <a16:creationId xmlns:a16="http://schemas.microsoft.com/office/drawing/2014/main" id="{631B8CFF-769E-45C6-A557-45431551B4D3}"/>
                </a:ext>
              </a:extLst>
            </p:cNvPr>
            <p:cNvSpPr txBox="1"/>
            <p:nvPr/>
          </p:nvSpPr>
          <p:spPr>
            <a:xfrm>
              <a:off x="16941290" y="7218110"/>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12</a:t>
              </a:r>
            </a:p>
          </p:txBody>
        </p:sp>
        <p:sp>
          <p:nvSpPr>
            <p:cNvPr id="58" name="TextBox 28">
              <a:extLst>
                <a:ext uri="{FF2B5EF4-FFF2-40B4-BE49-F238E27FC236}">
                  <a16:creationId xmlns:a16="http://schemas.microsoft.com/office/drawing/2014/main" id="{D74CE745-5C11-40A2-9D5B-0DFDCAA1BC9B}"/>
                </a:ext>
              </a:extLst>
            </p:cNvPr>
            <p:cNvSpPr txBox="1"/>
            <p:nvPr/>
          </p:nvSpPr>
          <p:spPr>
            <a:xfrm>
              <a:off x="16941290" y="8260939"/>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14</a:t>
              </a:r>
            </a:p>
          </p:txBody>
        </p:sp>
        <p:sp>
          <p:nvSpPr>
            <p:cNvPr id="59" name="TextBox 29">
              <a:extLst>
                <a:ext uri="{FF2B5EF4-FFF2-40B4-BE49-F238E27FC236}">
                  <a16:creationId xmlns:a16="http://schemas.microsoft.com/office/drawing/2014/main" id="{ACA1EA32-B942-448B-9CF7-05B173275B56}"/>
                </a:ext>
              </a:extLst>
            </p:cNvPr>
            <p:cNvSpPr txBox="1"/>
            <p:nvPr/>
          </p:nvSpPr>
          <p:spPr>
            <a:xfrm>
              <a:off x="16941290" y="9317875"/>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 16</a:t>
              </a:r>
            </a:p>
          </p:txBody>
        </p:sp>
        <p:sp>
          <p:nvSpPr>
            <p:cNvPr id="60" name="TextBox 30">
              <a:extLst>
                <a:ext uri="{FF2B5EF4-FFF2-40B4-BE49-F238E27FC236}">
                  <a16:creationId xmlns:a16="http://schemas.microsoft.com/office/drawing/2014/main" id="{82E1DE57-D7BD-4208-957A-CD3F97CA08EE}"/>
                </a:ext>
              </a:extLst>
            </p:cNvPr>
            <p:cNvSpPr txBox="1"/>
            <p:nvPr/>
          </p:nvSpPr>
          <p:spPr>
            <a:xfrm>
              <a:off x="16941290" y="6695135"/>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11</a:t>
              </a:r>
            </a:p>
          </p:txBody>
        </p:sp>
        <p:sp>
          <p:nvSpPr>
            <p:cNvPr id="61" name="TextBox 31">
              <a:extLst>
                <a:ext uri="{FF2B5EF4-FFF2-40B4-BE49-F238E27FC236}">
                  <a16:creationId xmlns:a16="http://schemas.microsoft.com/office/drawing/2014/main" id="{E64B3287-9E61-403F-8C9A-99AA790B6A96}"/>
                </a:ext>
              </a:extLst>
            </p:cNvPr>
            <p:cNvSpPr txBox="1"/>
            <p:nvPr/>
          </p:nvSpPr>
          <p:spPr>
            <a:xfrm>
              <a:off x="16941290" y="7739723"/>
              <a:ext cx="1036628" cy="415290"/>
            </a:xfrm>
            <a:prstGeom prst="rect">
              <a:avLst/>
            </a:prstGeom>
          </p:spPr>
          <p:txBody>
            <a:bodyPr lIns="0" tIns="0" rIns="0" bIns="0" rtlCol="0" anchor="t">
              <a:spAutoFit/>
            </a:bodyPr>
            <a:lstStyle/>
            <a:p>
              <a:pPr algn="r">
                <a:lnSpc>
                  <a:spcPts val="3359"/>
                </a:lnSpc>
                <a:spcBef>
                  <a:spcPct val="0"/>
                </a:spcBef>
              </a:pPr>
              <a:r>
                <a:rPr lang="en-US" sz="2399" spc="227" dirty="0">
                  <a:solidFill>
                    <a:srgbClr val="383027"/>
                  </a:solidFill>
                  <a:latin typeface="Calgary" panose="020B0604020202020204" charset="0"/>
                </a:rPr>
                <a:t>13</a:t>
              </a:r>
            </a:p>
          </p:txBody>
        </p:sp>
        <p:sp>
          <p:nvSpPr>
            <p:cNvPr id="62" name="TextBox 32">
              <a:extLst>
                <a:ext uri="{FF2B5EF4-FFF2-40B4-BE49-F238E27FC236}">
                  <a16:creationId xmlns:a16="http://schemas.microsoft.com/office/drawing/2014/main" id="{9CE62B38-E775-460C-AB9B-9C624F71B3ED}"/>
                </a:ext>
              </a:extLst>
            </p:cNvPr>
            <p:cNvSpPr txBox="1"/>
            <p:nvPr/>
          </p:nvSpPr>
          <p:spPr>
            <a:xfrm>
              <a:off x="16941420" y="8782552"/>
              <a:ext cx="1036661" cy="419346"/>
            </a:xfrm>
            <a:prstGeom prst="rect">
              <a:avLst/>
            </a:prstGeom>
          </p:spPr>
          <p:txBody>
            <a:bodyPr lIns="0" tIns="0" rIns="0" bIns="0" rtlCol="0" anchor="t">
              <a:spAutoFit/>
            </a:bodyPr>
            <a:lstStyle/>
            <a:p>
              <a:pPr algn="r">
                <a:lnSpc>
                  <a:spcPts val="3360"/>
                </a:lnSpc>
                <a:spcBef>
                  <a:spcPct val="0"/>
                </a:spcBef>
              </a:pPr>
              <a:r>
                <a:rPr lang="en-US" sz="2400" spc="228" dirty="0">
                  <a:solidFill>
                    <a:srgbClr val="383027"/>
                  </a:solidFill>
                  <a:latin typeface="Calgary" panose="020B0604020202020204" charset="0"/>
                </a:rPr>
                <a:t>15</a:t>
              </a:r>
            </a:p>
          </p:txBody>
        </p:sp>
        <p:sp>
          <p:nvSpPr>
            <p:cNvPr id="63" name="TextBox 33">
              <a:extLst>
                <a:ext uri="{FF2B5EF4-FFF2-40B4-BE49-F238E27FC236}">
                  <a16:creationId xmlns:a16="http://schemas.microsoft.com/office/drawing/2014/main" id="{615981EB-E654-4D99-8B76-BB90EC3BCD45}"/>
                </a:ext>
              </a:extLst>
            </p:cNvPr>
            <p:cNvSpPr txBox="1"/>
            <p:nvPr/>
          </p:nvSpPr>
          <p:spPr>
            <a:xfrm>
              <a:off x="16950979" y="9815943"/>
              <a:ext cx="1036628" cy="415290"/>
            </a:xfrm>
            <a:prstGeom prst="rect">
              <a:avLst/>
            </a:prstGeom>
          </p:spPr>
          <p:txBody>
            <a:bodyPr lIns="0" tIns="0" rIns="0" bIns="0" rtlCol="0" anchor="t">
              <a:spAutoFit/>
            </a:bodyPr>
            <a:lstStyle/>
            <a:p>
              <a:pPr algn="r">
                <a:lnSpc>
                  <a:spcPts val="3359"/>
                </a:lnSpc>
                <a:spcBef>
                  <a:spcPct val="0"/>
                </a:spcBef>
              </a:pPr>
              <a:endParaRPr lang="en-US" sz="2399" spc="227" dirty="0">
                <a:solidFill>
                  <a:srgbClr val="383027"/>
                </a:solidFill>
                <a:latin typeface="Calgary" panose="020B06040202020202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523"/>
        </a:solidFill>
        <a:effectLst/>
      </p:bgPr>
    </p:bg>
    <p:spTree>
      <p:nvGrpSpPr>
        <p:cNvPr id="1" name=""/>
        <p:cNvGrpSpPr/>
        <p:nvPr/>
      </p:nvGrpSpPr>
      <p:grpSpPr>
        <a:xfrm>
          <a:off x="0" y="0"/>
          <a:ext cx="0" cy="0"/>
          <a:chOff x="0" y="0"/>
          <a:chExt cx="0" cy="0"/>
        </a:xfrm>
      </p:grpSpPr>
      <p:grpSp>
        <p:nvGrpSpPr>
          <p:cNvPr id="3" name="Group 3"/>
          <p:cNvGrpSpPr/>
          <p:nvPr/>
        </p:nvGrpSpPr>
        <p:grpSpPr>
          <a:xfrm>
            <a:off x="16698930" y="0"/>
            <a:ext cx="1589070" cy="10299092"/>
            <a:chOff x="0" y="0"/>
            <a:chExt cx="537537" cy="3483891"/>
          </a:xfrm>
        </p:grpSpPr>
        <p:sp>
          <p:nvSpPr>
            <p:cNvPr id="4" name="Freeform 4"/>
            <p:cNvSpPr/>
            <p:nvPr/>
          </p:nvSpPr>
          <p:spPr>
            <a:xfrm>
              <a:off x="0" y="0"/>
              <a:ext cx="537537" cy="3483890"/>
            </a:xfrm>
            <a:custGeom>
              <a:avLst/>
              <a:gdLst/>
              <a:ahLst/>
              <a:cxnLst/>
              <a:rect l="l" t="t" r="r" b="b"/>
              <a:pathLst>
                <a:path w="537537" h="3483890">
                  <a:moveTo>
                    <a:pt x="0" y="0"/>
                  </a:moveTo>
                  <a:lnTo>
                    <a:pt x="537537" y="0"/>
                  </a:lnTo>
                  <a:lnTo>
                    <a:pt x="537537" y="3483890"/>
                  </a:lnTo>
                  <a:lnTo>
                    <a:pt x="0" y="3483890"/>
                  </a:lnTo>
                  <a:close/>
                </a:path>
              </a:pathLst>
            </a:custGeom>
            <a:solidFill>
              <a:srgbClr val="FFFBF7"/>
            </a:solidFill>
          </p:spPr>
          <p:txBody>
            <a:bodyPr/>
            <a:lstStyle/>
            <a:p>
              <a:endParaRPr lang="en-US"/>
            </a:p>
          </p:txBody>
        </p:sp>
      </p:grpSp>
      <p:sp>
        <p:nvSpPr>
          <p:cNvPr id="6" name="TextBox 6"/>
          <p:cNvSpPr txBox="1"/>
          <p:nvPr/>
        </p:nvSpPr>
        <p:spPr>
          <a:xfrm>
            <a:off x="4904529" y="770538"/>
            <a:ext cx="7133469" cy="1088631"/>
          </a:xfrm>
          <a:prstGeom prst="rect">
            <a:avLst/>
          </a:prstGeom>
        </p:spPr>
        <p:txBody>
          <a:bodyPr lIns="0" tIns="0" rIns="0" bIns="0" rtlCol="0" anchor="t">
            <a:spAutoFit/>
          </a:bodyPr>
          <a:lstStyle/>
          <a:p>
            <a:pPr>
              <a:lnSpc>
                <a:spcPts val="8390"/>
              </a:lnSpc>
            </a:pPr>
            <a:r>
              <a:rPr lang="en-US" sz="7697" spc="669" dirty="0">
                <a:solidFill>
                  <a:srgbClr val="FFF0E3"/>
                </a:solidFill>
                <a:latin typeface="Cormorant Garamond Light"/>
              </a:rPr>
              <a:t>DEFINITION</a:t>
            </a:r>
          </a:p>
        </p:txBody>
      </p:sp>
      <p:sp>
        <p:nvSpPr>
          <p:cNvPr id="7" name="TextBox 7"/>
          <p:cNvSpPr txBox="1"/>
          <p:nvPr/>
        </p:nvSpPr>
        <p:spPr>
          <a:xfrm>
            <a:off x="962896" y="2296305"/>
            <a:ext cx="13403812" cy="2154436"/>
          </a:xfrm>
          <a:prstGeom prst="rect">
            <a:avLst/>
          </a:prstGeom>
        </p:spPr>
        <p:txBody>
          <a:bodyPr wrap="square" lIns="0" tIns="0" rIns="0" bIns="0" rtlCol="0" anchor="t">
            <a:spAutoFit/>
          </a:bodyPr>
          <a:lstStyle/>
          <a:p>
            <a:pPr algn="just"/>
            <a:r>
              <a:rPr lang="en-US" sz="2800" dirty="0">
                <a:solidFill>
                  <a:schemeClr val="bg1"/>
                </a:solidFill>
                <a:latin typeface="SimSun" panose="02010600030101010101" pitchFamily="2" charset="-122"/>
                <a:ea typeface="SimSun" panose="02010600030101010101" pitchFamily="2" charset="-122"/>
              </a:rPr>
              <a:t>• For purpose of the analyses, it was used the original geographical definition (GEO) without consideration for grouping countries accounting to income or similar culture. </a:t>
            </a:r>
          </a:p>
          <a:p>
            <a:endParaRPr lang="ru-RU" sz="2800" dirty="0">
              <a:solidFill>
                <a:schemeClr val="bg1"/>
              </a:solidFill>
              <a:latin typeface="SimSun" panose="02010600030101010101" pitchFamily="2" charset="-122"/>
              <a:ea typeface="SimSun" panose="02010600030101010101" pitchFamily="2" charset="-122"/>
            </a:endParaRPr>
          </a:p>
          <a:p>
            <a:endParaRPr lang="en-US" sz="2800" dirty="0">
              <a:solidFill>
                <a:schemeClr val="bg1"/>
              </a:solidFill>
              <a:latin typeface="SimSun" panose="02010600030101010101" pitchFamily="2" charset="-122"/>
              <a:ea typeface="SimSun" panose="02010600030101010101" pitchFamily="2" charset="-122"/>
            </a:endParaRPr>
          </a:p>
        </p:txBody>
      </p:sp>
      <p:sp>
        <p:nvSpPr>
          <p:cNvPr id="11" name="TextBox 11"/>
          <p:cNvSpPr txBox="1"/>
          <p:nvPr/>
        </p:nvSpPr>
        <p:spPr>
          <a:xfrm rot="-5400000">
            <a:off x="15087536" y="4977130"/>
            <a:ext cx="4764232" cy="332740"/>
          </a:xfrm>
          <a:prstGeom prst="rect">
            <a:avLst/>
          </a:prstGeom>
        </p:spPr>
        <p:txBody>
          <a:bodyPr lIns="0" tIns="0" rIns="0" bIns="0" rtlCol="0" anchor="t">
            <a:spAutoFit/>
          </a:bodyPr>
          <a:lstStyle/>
          <a:p>
            <a:pPr algn="ctr">
              <a:lnSpc>
                <a:spcPts val="2660"/>
              </a:lnSpc>
              <a:spcBef>
                <a:spcPct val="0"/>
              </a:spcBef>
            </a:pPr>
            <a:r>
              <a:rPr lang="en-US" sz="1900" spc="286" dirty="0">
                <a:solidFill>
                  <a:srgbClr val="2E2523">
                    <a:alpha val="78824"/>
                  </a:srgbClr>
                </a:solidFill>
                <a:latin typeface="Stem SemLt" panose="020B0503020203020204" pitchFamily="34" charset="-52"/>
              </a:rPr>
              <a:t>HAPPY INSURANCE PROJECT</a:t>
            </a:r>
          </a:p>
        </p:txBody>
      </p:sp>
      <p:sp>
        <p:nvSpPr>
          <p:cNvPr id="13" name="Slide Number Placeholder 12">
            <a:extLst>
              <a:ext uri="{FF2B5EF4-FFF2-40B4-BE49-F238E27FC236}">
                <a16:creationId xmlns:a16="http://schemas.microsoft.com/office/drawing/2014/main" id="{CCD7F49A-EA9F-4965-A26C-8AB21B7B1C4B}"/>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6" name="AutoShape 3">
            <a:extLst>
              <a:ext uri="{FF2B5EF4-FFF2-40B4-BE49-F238E27FC236}">
                <a16:creationId xmlns:a16="http://schemas.microsoft.com/office/drawing/2014/main" id="{CC0BBCDB-74EB-43D3-8CB0-2A876230CCDC}"/>
              </a:ext>
            </a:extLst>
          </p:cNvPr>
          <p:cNvSpPr/>
          <p:nvPr/>
        </p:nvSpPr>
        <p:spPr>
          <a:xfrm rot="5400000" flipV="1">
            <a:off x="11053956" y="4318104"/>
            <a:ext cx="8121863" cy="19055"/>
          </a:xfrm>
          <a:prstGeom prst="line">
            <a:avLst/>
          </a:prstGeom>
          <a:ln w="19050" cap="rnd">
            <a:solidFill>
              <a:srgbClr val="FFF0E3"/>
            </a:solidFill>
            <a:prstDash val="solid"/>
            <a:headEnd type="none" w="sm" len="sm"/>
            <a:tailEnd type="none" w="sm" len="sm"/>
          </a:ln>
        </p:spPr>
        <p:txBody>
          <a:bodyPr/>
          <a:lstStyle/>
          <a:p>
            <a:endParaRPr lang="en-US"/>
          </a:p>
        </p:txBody>
      </p:sp>
      <p:sp>
        <p:nvSpPr>
          <p:cNvPr id="17" name="AutoShape 3">
            <a:extLst>
              <a:ext uri="{FF2B5EF4-FFF2-40B4-BE49-F238E27FC236}">
                <a16:creationId xmlns:a16="http://schemas.microsoft.com/office/drawing/2014/main" id="{5EB5B335-B3D7-470B-AE8E-6DE54170CAF0}"/>
              </a:ext>
            </a:extLst>
          </p:cNvPr>
          <p:cNvSpPr/>
          <p:nvPr/>
        </p:nvSpPr>
        <p:spPr>
          <a:xfrm rot="5400000" flipV="1">
            <a:off x="10440077" y="4546704"/>
            <a:ext cx="8121863" cy="19055"/>
          </a:xfrm>
          <a:prstGeom prst="line">
            <a:avLst/>
          </a:prstGeom>
          <a:ln w="19050" cap="rnd">
            <a:solidFill>
              <a:srgbClr val="FFF0E3"/>
            </a:solidFill>
            <a:prstDash val="solid"/>
            <a:headEnd type="none" w="sm" len="sm"/>
            <a:tailEnd type="none" w="sm" len="sm"/>
          </a:ln>
        </p:spPr>
        <p:txBody>
          <a:bodyPr/>
          <a:lstStyle/>
          <a:p>
            <a:endParaRPr lang="en-US"/>
          </a:p>
        </p:txBody>
      </p:sp>
      <p:sp>
        <p:nvSpPr>
          <p:cNvPr id="18" name="AutoShape 3">
            <a:extLst>
              <a:ext uri="{FF2B5EF4-FFF2-40B4-BE49-F238E27FC236}">
                <a16:creationId xmlns:a16="http://schemas.microsoft.com/office/drawing/2014/main" id="{FF45238A-E04B-4E92-BF60-6258EA7653A2}"/>
              </a:ext>
            </a:extLst>
          </p:cNvPr>
          <p:cNvSpPr/>
          <p:nvPr/>
        </p:nvSpPr>
        <p:spPr>
          <a:xfrm rot="5400000" flipV="1">
            <a:off x="11667835" y="4121041"/>
            <a:ext cx="8121863" cy="19055"/>
          </a:xfrm>
          <a:prstGeom prst="line">
            <a:avLst/>
          </a:prstGeom>
          <a:ln w="19050" cap="rnd">
            <a:solidFill>
              <a:srgbClr val="FFF0E3"/>
            </a:solidFill>
            <a:prstDash val="solid"/>
            <a:headEnd type="none" w="sm" len="sm"/>
            <a:tailEnd type="none" w="sm" len="sm"/>
          </a:ln>
        </p:spPr>
        <p:txBody>
          <a:bodyPr/>
          <a:lstStyle/>
          <a:p>
            <a:endParaRPr lang="en-US"/>
          </a:p>
        </p:txBody>
      </p:sp>
      <p:pic>
        <p:nvPicPr>
          <p:cNvPr id="19" name="Picture 18">
            <a:extLst>
              <a:ext uri="{FF2B5EF4-FFF2-40B4-BE49-F238E27FC236}">
                <a16:creationId xmlns:a16="http://schemas.microsoft.com/office/drawing/2014/main" id="{87E2B026-7240-4DBA-9D05-8E801FBFA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150" y="4014217"/>
            <a:ext cx="7467155" cy="3976478"/>
          </a:xfrm>
          <a:prstGeom prst="rect">
            <a:avLst/>
          </a:prstGeom>
        </p:spPr>
      </p:pic>
      <p:sp>
        <p:nvSpPr>
          <p:cNvPr id="21" name="TextBox 20">
            <a:extLst>
              <a:ext uri="{FF2B5EF4-FFF2-40B4-BE49-F238E27FC236}">
                <a16:creationId xmlns:a16="http://schemas.microsoft.com/office/drawing/2014/main" id="{BB2504D8-0809-48DA-9027-21497A8DF248}"/>
              </a:ext>
            </a:extLst>
          </p:cNvPr>
          <p:cNvSpPr txBox="1"/>
          <p:nvPr/>
        </p:nvSpPr>
        <p:spPr>
          <a:xfrm>
            <a:off x="900906" y="5325012"/>
            <a:ext cx="7375374" cy="954107"/>
          </a:xfrm>
          <a:prstGeom prst="rect">
            <a:avLst/>
          </a:prstGeom>
          <a:noFill/>
        </p:spPr>
        <p:txBody>
          <a:bodyPr wrap="square">
            <a:spAutoFit/>
          </a:bodyPr>
          <a:lstStyle/>
          <a:p>
            <a:pPr algn="just"/>
            <a:endParaRPr lang="en-US" sz="2800" dirty="0">
              <a:solidFill>
                <a:schemeClr val="bg1"/>
              </a:solidFill>
              <a:latin typeface="SimSun" panose="02010600030101010101" pitchFamily="2" charset="-122"/>
              <a:ea typeface="SimSun" panose="02010600030101010101" pitchFamily="2" charset="-122"/>
            </a:endParaRPr>
          </a:p>
          <a:p>
            <a:pPr algn="just"/>
            <a:endParaRPr lang="en-US" sz="2800" dirty="0">
              <a:solidFill>
                <a:schemeClr val="bg1"/>
              </a:solidFill>
              <a:latin typeface="SimSun" panose="02010600030101010101" pitchFamily="2" charset="-122"/>
              <a:ea typeface="SimSun" panose="02010600030101010101" pitchFamily="2" charset="-122"/>
            </a:endParaRPr>
          </a:p>
        </p:txBody>
      </p:sp>
      <p:sp>
        <p:nvSpPr>
          <p:cNvPr id="15" name="TextBox 7">
            <a:extLst>
              <a:ext uri="{FF2B5EF4-FFF2-40B4-BE49-F238E27FC236}">
                <a16:creationId xmlns:a16="http://schemas.microsoft.com/office/drawing/2014/main" id="{C0087795-3F49-48CF-BCAA-5CB38297A03C}"/>
              </a:ext>
            </a:extLst>
          </p:cNvPr>
          <p:cNvSpPr txBox="1"/>
          <p:nvPr/>
        </p:nvSpPr>
        <p:spPr>
          <a:xfrm>
            <a:off x="962896" y="3980336"/>
            <a:ext cx="4798619" cy="4739759"/>
          </a:xfrm>
          <a:prstGeom prst="rect">
            <a:avLst/>
          </a:prstGeom>
        </p:spPr>
        <p:txBody>
          <a:bodyPr wrap="square" lIns="0" tIns="0" rIns="0" bIns="0" rtlCol="0" anchor="t">
            <a:spAutoFit/>
          </a:bodyPr>
          <a:lstStyle/>
          <a:p>
            <a:endParaRPr lang="ru-RU" sz="2800" dirty="0">
              <a:solidFill>
                <a:schemeClr val="bg1"/>
              </a:solidFill>
              <a:latin typeface="SimSun" panose="02010600030101010101" pitchFamily="2" charset="-122"/>
              <a:ea typeface="SimSun" panose="02010600030101010101" pitchFamily="2" charset="-122"/>
            </a:endParaRPr>
          </a:p>
          <a:p>
            <a:pPr algn="just"/>
            <a:r>
              <a:rPr lang="en-US" sz="2800" dirty="0">
                <a:solidFill>
                  <a:schemeClr val="bg1"/>
                </a:solidFill>
                <a:latin typeface="SimSun" panose="02010600030101010101" pitchFamily="2" charset="-122"/>
                <a:ea typeface="SimSun" panose="02010600030101010101" pitchFamily="2" charset="-122"/>
              </a:rPr>
              <a:t>• The data is shown in absolute terms and lacks a per capital basis and makes it not possible to properly compare countries with different population sizes, therefore only regional comparison seemed adequate.</a:t>
            </a:r>
          </a:p>
          <a:p>
            <a:endParaRPr lang="en-US" sz="2800" dirty="0">
              <a:solidFill>
                <a:schemeClr val="bg1"/>
              </a:solidFill>
              <a:latin typeface="SimSun" panose="02010600030101010101" pitchFamily="2" charset="-122"/>
              <a:ea typeface="SimSu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44" b="-6455"/>
            </a:stretch>
          </a:blipFill>
        </p:spPr>
        <p:txBody>
          <a:bodyPr/>
          <a:lstStyle/>
          <a:p>
            <a:endParaRPr lang="en-US"/>
          </a:p>
        </p:txBody>
      </p:sp>
      <p:grpSp>
        <p:nvGrpSpPr>
          <p:cNvPr id="6" name="Group 6"/>
          <p:cNvGrpSpPr/>
          <p:nvPr/>
        </p:nvGrpSpPr>
        <p:grpSpPr>
          <a:xfrm>
            <a:off x="305750" y="346983"/>
            <a:ext cx="10362249" cy="9033280"/>
            <a:chOff x="143277" y="-26591"/>
            <a:chExt cx="3093156" cy="3483890"/>
          </a:xfrm>
        </p:grpSpPr>
        <p:sp>
          <p:nvSpPr>
            <p:cNvPr id="7" name="Freeform 7"/>
            <p:cNvSpPr/>
            <p:nvPr/>
          </p:nvSpPr>
          <p:spPr>
            <a:xfrm>
              <a:off x="143277" y="-26591"/>
              <a:ext cx="3093156" cy="3483890"/>
            </a:xfrm>
            <a:custGeom>
              <a:avLst/>
              <a:gdLst/>
              <a:ahLst/>
              <a:cxnLst/>
              <a:rect l="l" t="t" r="r" b="b"/>
              <a:pathLst>
                <a:path w="3093156" h="3483890">
                  <a:moveTo>
                    <a:pt x="0" y="0"/>
                  </a:moveTo>
                  <a:lnTo>
                    <a:pt x="3093156" y="0"/>
                  </a:lnTo>
                  <a:lnTo>
                    <a:pt x="3093156" y="3483890"/>
                  </a:lnTo>
                  <a:lnTo>
                    <a:pt x="0" y="3483890"/>
                  </a:lnTo>
                  <a:close/>
                </a:path>
              </a:pathLst>
            </a:custGeom>
            <a:solidFill>
              <a:srgbClr val="FFF0E3"/>
            </a:solidFill>
          </p:spPr>
          <p:txBody>
            <a:bodyPr/>
            <a:lstStyle/>
            <a:p>
              <a:endParaRPr lang="en-US"/>
            </a:p>
          </p:txBody>
        </p:sp>
      </p:grpSp>
      <p:grpSp>
        <p:nvGrpSpPr>
          <p:cNvPr id="11" name="Group 11"/>
          <p:cNvGrpSpPr/>
          <p:nvPr/>
        </p:nvGrpSpPr>
        <p:grpSpPr>
          <a:xfrm>
            <a:off x="11853750" y="3619500"/>
            <a:ext cx="1519350" cy="202918"/>
            <a:chOff x="0" y="0"/>
            <a:chExt cx="3803650" cy="508000"/>
          </a:xfrm>
        </p:grpSpPr>
        <p:sp>
          <p:nvSpPr>
            <p:cNvPr id="12" name="Freeform 12"/>
            <p:cNvSpPr/>
            <p:nvPr/>
          </p:nvSpPr>
          <p:spPr>
            <a:xfrm>
              <a:off x="0" y="215900"/>
              <a:ext cx="3507740" cy="76200"/>
            </a:xfrm>
            <a:custGeom>
              <a:avLst/>
              <a:gdLst/>
              <a:ahLst/>
              <a:cxnLst/>
              <a:rect l="l" t="t" r="r" b="b"/>
              <a:pathLst>
                <a:path w="3507740" h="76200">
                  <a:moveTo>
                    <a:pt x="0" y="0"/>
                  </a:moveTo>
                  <a:lnTo>
                    <a:pt x="3507740" y="0"/>
                  </a:lnTo>
                  <a:lnTo>
                    <a:pt x="3507740" y="76200"/>
                  </a:lnTo>
                  <a:lnTo>
                    <a:pt x="0" y="76200"/>
                  </a:lnTo>
                  <a:close/>
                </a:path>
              </a:pathLst>
            </a:custGeom>
            <a:solidFill>
              <a:srgbClr val="3B302E"/>
            </a:solidFill>
          </p:spPr>
          <p:txBody>
            <a:bodyPr/>
            <a:lstStyle/>
            <a:p>
              <a:endParaRPr lang="en-US"/>
            </a:p>
          </p:txBody>
        </p:sp>
        <p:sp>
          <p:nvSpPr>
            <p:cNvPr id="13" name="Freeform 13"/>
            <p:cNvSpPr/>
            <p:nvPr/>
          </p:nvSpPr>
          <p:spPr>
            <a:xfrm>
              <a:off x="3429000" y="1270"/>
              <a:ext cx="374650" cy="505460"/>
            </a:xfrm>
            <a:custGeom>
              <a:avLst/>
              <a:gdLst/>
              <a:ahLst/>
              <a:cxnLst/>
              <a:rect l="l" t="t" r="r" b="b"/>
              <a:pathLst>
                <a:path w="374650" h="505460">
                  <a:moveTo>
                    <a:pt x="0" y="505460"/>
                  </a:moveTo>
                  <a:lnTo>
                    <a:pt x="0" y="0"/>
                  </a:lnTo>
                  <a:lnTo>
                    <a:pt x="374650" y="252730"/>
                  </a:lnTo>
                  <a:close/>
                </a:path>
              </a:pathLst>
            </a:custGeom>
            <a:solidFill>
              <a:srgbClr val="3B302E"/>
            </a:solidFill>
          </p:spPr>
          <p:txBody>
            <a:bodyPr/>
            <a:lstStyle/>
            <a:p>
              <a:endParaRPr lang="en-US"/>
            </a:p>
          </p:txBody>
        </p:sp>
      </p:grpSp>
      <p:sp>
        <p:nvSpPr>
          <p:cNvPr id="14" name="TextBox 14"/>
          <p:cNvSpPr txBox="1"/>
          <p:nvPr/>
        </p:nvSpPr>
        <p:spPr>
          <a:xfrm>
            <a:off x="1070908" y="5872012"/>
            <a:ext cx="6015692" cy="399597"/>
          </a:xfrm>
          <a:prstGeom prst="rect">
            <a:avLst/>
          </a:prstGeom>
        </p:spPr>
        <p:txBody>
          <a:bodyPr lIns="0" tIns="0" rIns="0" bIns="0" rtlCol="0" anchor="t">
            <a:spAutoFit/>
          </a:bodyPr>
          <a:lstStyle/>
          <a:p>
            <a:pPr>
              <a:lnSpc>
                <a:spcPts val="3409"/>
              </a:lnSpc>
            </a:pPr>
            <a:endParaRPr lang="en-US" sz="2200" spc="209" dirty="0">
              <a:solidFill>
                <a:srgbClr val="383027"/>
              </a:solidFill>
              <a:latin typeface="Stem SemLt" panose="020B0503020203020204" pitchFamily="34" charset="-52"/>
            </a:endParaRPr>
          </a:p>
        </p:txBody>
      </p:sp>
      <p:pic>
        <p:nvPicPr>
          <p:cNvPr id="18" name="Picture 17">
            <a:extLst>
              <a:ext uri="{FF2B5EF4-FFF2-40B4-BE49-F238E27FC236}">
                <a16:creationId xmlns:a16="http://schemas.microsoft.com/office/drawing/2014/main" id="{4ACD46A3-01DE-4AD3-AAAB-607E342AF055}"/>
              </a:ext>
            </a:extLst>
          </p:cNvPr>
          <p:cNvPicPr>
            <a:picLocks noChangeAspect="1"/>
          </p:cNvPicPr>
          <p:nvPr/>
        </p:nvPicPr>
        <p:blipFill>
          <a:blip r:embed="rId3"/>
          <a:stretch>
            <a:fillRect/>
          </a:stretch>
        </p:blipFill>
        <p:spPr>
          <a:xfrm>
            <a:off x="566591" y="666999"/>
            <a:ext cx="11424924" cy="9273018"/>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9" name="AutoShape 3">
            <a:extLst>
              <a:ext uri="{FF2B5EF4-FFF2-40B4-BE49-F238E27FC236}">
                <a16:creationId xmlns:a16="http://schemas.microsoft.com/office/drawing/2014/main" id="{E7506FDB-2D92-4EE2-A857-D12F0BB6C356}"/>
              </a:ext>
            </a:extLst>
          </p:cNvPr>
          <p:cNvSpPr/>
          <p:nvPr/>
        </p:nvSpPr>
        <p:spPr>
          <a:xfrm>
            <a:off x="-7864" y="10096500"/>
            <a:ext cx="18295864" cy="0"/>
          </a:xfrm>
          <a:prstGeom prst="line">
            <a:avLst/>
          </a:prstGeom>
          <a:ln w="19050" cap="rnd">
            <a:solidFill>
              <a:srgbClr val="FFF0E3"/>
            </a:solidFill>
            <a:prstDash val="solid"/>
            <a:headEnd type="none" w="sm" len="sm"/>
            <a:tailEnd type="none" w="sm" len="sm"/>
          </a:ln>
        </p:spPr>
        <p:txBody>
          <a:bodyPr/>
          <a:lstStyle/>
          <a:p>
            <a:endParaRPr lang="en-US"/>
          </a:p>
        </p:txBody>
      </p:sp>
      <p:sp>
        <p:nvSpPr>
          <p:cNvPr id="20" name="Slide Number Placeholder 19">
            <a:extLst>
              <a:ext uri="{FF2B5EF4-FFF2-40B4-BE49-F238E27FC236}">
                <a16:creationId xmlns:a16="http://schemas.microsoft.com/office/drawing/2014/main" id="{B21019CC-9EF9-4AED-A3B9-796C92B40D68}"/>
              </a:ext>
            </a:extLst>
          </p:cNvPr>
          <p:cNvSpPr>
            <a:spLocks noGrp="1"/>
          </p:cNvSpPr>
          <p:nvPr>
            <p:ph type="sldNum" sz="quarter" idx="12"/>
          </p:nvPr>
        </p:nvSpPr>
        <p:spPr/>
        <p:txBody>
          <a:bodyPr/>
          <a:lstStyle/>
          <a:p>
            <a:fld id="{B6F15528-21DE-4FAA-801E-634DDDAF4B2B}" type="slidenum">
              <a:rPr lang="en-US" smtClean="0"/>
              <a:pPr/>
              <a:t>4</a:t>
            </a:fld>
            <a:endParaRPr lang="en-US"/>
          </a:p>
        </p:txBody>
      </p:sp>
      <p:grpSp>
        <p:nvGrpSpPr>
          <p:cNvPr id="16" name="Group 15">
            <a:extLst>
              <a:ext uri="{FF2B5EF4-FFF2-40B4-BE49-F238E27FC236}">
                <a16:creationId xmlns:a16="http://schemas.microsoft.com/office/drawing/2014/main" id="{E5459FCF-C0E5-4203-ADCD-09BACED45177}"/>
              </a:ext>
            </a:extLst>
          </p:cNvPr>
          <p:cNvGrpSpPr/>
          <p:nvPr/>
        </p:nvGrpSpPr>
        <p:grpSpPr>
          <a:xfrm>
            <a:off x="12252356" y="3098400"/>
            <a:ext cx="5747046" cy="4159576"/>
            <a:chOff x="0" y="0"/>
            <a:chExt cx="4960036" cy="2250992"/>
          </a:xfrm>
        </p:grpSpPr>
        <p:grpSp>
          <p:nvGrpSpPr>
            <p:cNvPr id="17" name="Group 16">
              <a:extLst>
                <a:ext uri="{FF2B5EF4-FFF2-40B4-BE49-F238E27FC236}">
                  <a16:creationId xmlns:a16="http://schemas.microsoft.com/office/drawing/2014/main" id="{97A5633B-2AD1-44CE-BDC3-7218EE266EAC}"/>
                </a:ext>
              </a:extLst>
            </p:cNvPr>
            <p:cNvGrpSpPr/>
            <p:nvPr/>
          </p:nvGrpSpPr>
          <p:grpSpPr>
            <a:xfrm>
              <a:off x="0" y="0"/>
              <a:ext cx="4960036" cy="2250992"/>
              <a:chOff x="0" y="0"/>
              <a:chExt cx="2427723" cy="1101763"/>
            </a:xfrm>
          </p:grpSpPr>
          <p:sp>
            <p:nvSpPr>
              <p:cNvPr id="22" name="Freeform 17">
                <a:extLst>
                  <a:ext uri="{FF2B5EF4-FFF2-40B4-BE49-F238E27FC236}">
                    <a16:creationId xmlns:a16="http://schemas.microsoft.com/office/drawing/2014/main" id="{6B732479-6140-436E-B1D3-22112ED141E0}"/>
                  </a:ext>
                </a:extLst>
              </p:cNvPr>
              <p:cNvSpPr/>
              <p:nvPr/>
            </p:nvSpPr>
            <p:spPr>
              <a:xfrm>
                <a:off x="0" y="0"/>
                <a:ext cx="2427723" cy="1101763"/>
              </a:xfrm>
              <a:custGeom>
                <a:avLst/>
                <a:gdLst/>
                <a:ahLst/>
                <a:cxnLst/>
                <a:rect l="l" t="t" r="r" b="b"/>
                <a:pathLst>
                  <a:path w="2427723" h="1101763">
                    <a:moveTo>
                      <a:pt x="2303263" y="1101763"/>
                    </a:moveTo>
                    <a:lnTo>
                      <a:pt x="124460" y="1101763"/>
                    </a:lnTo>
                    <a:cubicBezTo>
                      <a:pt x="55880" y="1101763"/>
                      <a:pt x="0" y="1045883"/>
                      <a:pt x="0" y="977303"/>
                    </a:cubicBezTo>
                    <a:lnTo>
                      <a:pt x="0" y="124460"/>
                    </a:lnTo>
                    <a:cubicBezTo>
                      <a:pt x="0" y="55880"/>
                      <a:pt x="55880" y="0"/>
                      <a:pt x="124460" y="0"/>
                    </a:cubicBezTo>
                    <a:lnTo>
                      <a:pt x="2303263" y="0"/>
                    </a:lnTo>
                    <a:cubicBezTo>
                      <a:pt x="2371843" y="0"/>
                      <a:pt x="2427723" y="55880"/>
                      <a:pt x="2427723" y="124460"/>
                    </a:cubicBezTo>
                    <a:lnTo>
                      <a:pt x="2427723" y="977303"/>
                    </a:lnTo>
                    <a:cubicBezTo>
                      <a:pt x="2427723" y="1045883"/>
                      <a:pt x="2371843" y="1101763"/>
                      <a:pt x="2303263" y="1101763"/>
                    </a:cubicBezTo>
                    <a:close/>
                  </a:path>
                </a:pathLst>
              </a:custGeom>
              <a:solidFill>
                <a:srgbClr val="6F6160"/>
              </a:solidFill>
            </p:spPr>
            <p:txBody>
              <a:bodyPr/>
              <a:lstStyle/>
              <a:p>
                <a:endParaRPr lang="en-US"/>
              </a:p>
            </p:txBody>
          </p:sp>
        </p:grpSp>
        <p:sp>
          <p:nvSpPr>
            <p:cNvPr id="21" name="AutoShape 18">
              <a:extLst>
                <a:ext uri="{FF2B5EF4-FFF2-40B4-BE49-F238E27FC236}">
                  <a16:creationId xmlns:a16="http://schemas.microsoft.com/office/drawing/2014/main" id="{AEC8A0B6-B3FE-4086-96EF-A050FBB68E34}"/>
                </a:ext>
              </a:extLst>
            </p:cNvPr>
            <p:cNvSpPr/>
            <p:nvPr/>
          </p:nvSpPr>
          <p:spPr>
            <a:xfrm>
              <a:off x="0" y="1924429"/>
              <a:ext cx="4960036" cy="0"/>
            </a:xfrm>
            <a:prstGeom prst="line">
              <a:avLst/>
            </a:prstGeom>
            <a:ln w="25400" cap="flat">
              <a:solidFill>
                <a:srgbClr val="F8F3E5"/>
              </a:solidFill>
              <a:prstDash val="solid"/>
              <a:headEnd type="none" w="sm" len="sm"/>
              <a:tailEnd type="none" w="sm" len="sm"/>
            </a:ln>
          </p:spPr>
          <p:txBody>
            <a:bodyPr/>
            <a:lstStyle/>
            <a:p>
              <a:endParaRPr lang="en-US"/>
            </a:p>
          </p:txBody>
        </p:sp>
      </p:grpSp>
      <p:sp>
        <p:nvSpPr>
          <p:cNvPr id="15" name="TextBox 6">
            <a:extLst>
              <a:ext uri="{FF2B5EF4-FFF2-40B4-BE49-F238E27FC236}">
                <a16:creationId xmlns:a16="http://schemas.microsoft.com/office/drawing/2014/main" id="{29ED61F5-0DFF-4D51-BB77-EBEDE347B3F4}"/>
              </a:ext>
            </a:extLst>
          </p:cNvPr>
          <p:cNvSpPr txBox="1"/>
          <p:nvPr/>
        </p:nvSpPr>
        <p:spPr>
          <a:xfrm>
            <a:off x="12495832" y="4060574"/>
            <a:ext cx="5296805" cy="2235227"/>
          </a:xfrm>
          <a:prstGeom prst="rect">
            <a:avLst/>
          </a:prstGeom>
        </p:spPr>
        <p:txBody>
          <a:bodyPr wrap="square" lIns="0" tIns="0" rIns="0" bIns="0" rtlCol="0" anchor="t">
            <a:spAutoFit/>
          </a:bodyPr>
          <a:lstStyle/>
          <a:p>
            <a:pPr algn="ctr">
              <a:lnSpc>
                <a:spcPts val="8390"/>
              </a:lnSpc>
            </a:pPr>
            <a:r>
              <a:rPr lang="en-US" sz="9600" spc="669" dirty="0">
                <a:solidFill>
                  <a:srgbClr val="FFF0E3"/>
                </a:solidFill>
                <a:latin typeface="Cormorant Garamond Light"/>
              </a:rPr>
              <a:t>STAR SCHEME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95" y="14412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44" b="-6455"/>
            </a:stretch>
          </a:blipFill>
        </p:spPr>
        <p:txBody>
          <a:bodyPr/>
          <a:lstStyle/>
          <a:p>
            <a:endParaRPr lang="en-US"/>
          </a:p>
        </p:txBody>
      </p:sp>
      <p:sp>
        <p:nvSpPr>
          <p:cNvPr id="3" name="AutoShape 3"/>
          <p:cNvSpPr/>
          <p:nvPr/>
        </p:nvSpPr>
        <p:spPr>
          <a:xfrm rot="5400000" flipV="1">
            <a:off x="-617022" y="6360665"/>
            <a:ext cx="8121863" cy="19055"/>
          </a:xfrm>
          <a:prstGeom prst="line">
            <a:avLst/>
          </a:prstGeom>
          <a:ln w="19050" cap="rnd">
            <a:solidFill>
              <a:srgbClr val="FFF0E3"/>
            </a:solidFill>
            <a:prstDash val="solid"/>
            <a:headEnd type="none" w="sm" len="sm"/>
            <a:tailEnd type="none" w="sm" len="sm"/>
          </a:ln>
        </p:spPr>
        <p:txBody>
          <a:bodyPr/>
          <a:lstStyle/>
          <a:p>
            <a:endParaRPr lang="en-US"/>
          </a:p>
        </p:txBody>
      </p:sp>
      <p:sp>
        <p:nvSpPr>
          <p:cNvPr id="4" name="AutoShape 4"/>
          <p:cNvSpPr/>
          <p:nvPr/>
        </p:nvSpPr>
        <p:spPr>
          <a:xfrm rot="5400000">
            <a:off x="10348714" y="6483197"/>
            <a:ext cx="8121863" cy="0"/>
          </a:xfrm>
          <a:prstGeom prst="line">
            <a:avLst/>
          </a:prstGeom>
          <a:ln w="19050" cap="rnd">
            <a:solidFill>
              <a:srgbClr val="FFF0E3"/>
            </a:solidFill>
            <a:prstDash val="solid"/>
            <a:headEnd type="none" w="sm" len="sm"/>
            <a:tailEnd type="none" w="sm" len="sm"/>
          </a:ln>
        </p:spPr>
        <p:txBody>
          <a:bodyPr/>
          <a:lstStyle/>
          <a:p>
            <a:endParaRPr lang="en-US"/>
          </a:p>
        </p:txBody>
      </p:sp>
      <p:grpSp>
        <p:nvGrpSpPr>
          <p:cNvPr id="5" name="Group 5"/>
          <p:cNvGrpSpPr/>
          <p:nvPr/>
        </p:nvGrpSpPr>
        <p:grpSpPr>
          <a:xfrm>
            <a:off x="609600" y="3002263"/>
            <a:ext cx="1519350" cy="202918"/>
            <a:chOff x="0" y="0"/>
            <a:chExt cx="3803650" cy="508000"/>
          </a:xfrm>
        </p:grpSpPr>
        <p:sp>
          <p:nvSpPr>
            <p:cNvPr id="6" name="Freeform 6"/>
            <p:cNvSpPr/>
            <p:nvPr/>
          </p:nvSpPr>
          <p:spPr>
            <a:xfrm>
              <a:off x="0" y="215900"/>
              <a:ext cx="3507740" cy="76200"/>
            </a:xfrm>
            <a:custGeom>
              <a:avLst/>
              <a:gdLst/>
              <a:ahLst/>
              <a:cxnLst/>
              <a:rect l="l" t="t" r="r" b="b"/>
              <a:pathLst>
                <a:path w="3507740" h="76200">
                  <a:moveTo>
                    <a:pt x="0" y="0"/>
                  </a:moveTo>
                  <a:lnTo>
                    <a:pt x="3507740" y="0"/>
                  </a:lnTo>
                  <a:lnTo>
                    <a:pt x="3507740" y="76200"/>
                  </a:lnTo>
                  <a:lnTo>
                    <a:pt x="0" y="76200"/>
                  </a:lnTo>
                  <a:close/>
                </a:path>
              </a:pathLst>
            </a:custGeom>
            <a:solidFill>
              <a:srgbClr val="FFFBF7"/>
            </a:solidFill>
          </p:spPr>
          <p:txBody>
            <a:bodyPr/>
            <a:lstStyle/>
            <a:p>
              <a:endParaRPr lang="en-US"/>
            </a:p>
          </p:txBody>
        </p:sp>
        <p:sp>
          <p:nvSpPr>
            <p:cNvPr id="7" name="Freeform 7"/>
            <p:cNvSpPr/>
            <p:nvPr/>
          </p:nvSpPr>
          <p:spPr>
            <a:xfrm>
              <a:off x="3429000" y="1270"/>
              <a:ext cx="374650" cy="505460"/>
            </a:xfrm>
            <a:custGeom>
              <a:avLst/>
              <a:gdLst/>
              <a:ahLst/>
              <a:cxnLst/>
              <a:rect l="l" t="t" r="r" b="b"/>
              <a:pathLst>
                <a:path w="374650" h="505460">
                  <a:moveTo>
                    <a:pt x="0" y="505460"/>
                  </a:moveTo>
                  <a:lnTo>
                    <a:pt x="0" y="0"/>
                  </a:lnTo>
                  <a:lnTo>
                    <a:pt x="374650" y="252730"/>
                  </a:lnTo>
                  <a:close/>
                </a:path>
              </a:pathLst>
            </a:custGeom>
            <a:solidFill>
              <a:srgbClr val="FFFBF7"/>
            </a:solidFill>
          </p:spPr>
          <p:txBody>
            <a:bodyPr/>
            <a:lstStyle/>
            <a:p>
              <a:endParaRPr lang="en-US"/>
            </a:p>
          </p:txBody>
        </p:sp>
      </p:grpSp>
      <p:grpSp>
        <p:nvGrpSpPr>
          <p:cNvPr id="8" name="Group 8"/>
          <p:cNvGrpSpPr/>
          <p:nvPr/>
        </p:nvGrpSpPr>
        <p:grpSpPr>
          <a:xfrm rot="5400000">
            <a:off x="7975548" y="-7997749"/>
            <a:ext cx="2321909" cy="18288005"/>
            <a:chOff x="0" y="0"/>
            <a:chExt cx="796845" cy="6186313"/>
          </a:xfrm>
        </p:grpSpPr>
        <p:sp>
          <p:nvSpPr>
            <p:cNvPr id="9" name="Freeform 9"/>
            <p:cNvSpPr/>
            <p:nvPr/>
          </p:nvSpPr>
          <p:spPr>
            <a:xfrm>
              <a:off x="0" y="0"/>
              <a:ext cx="796845" cy="6186313"/>
            </a:xfrm>
            <a:custGeom>
              <a:avLst/>
              <a:gdLst/>
              <a:ahLst/>
              <a:cxnLst/>
              <a:rect l="l" t="t" r="r" b="b"/>
              <a:pathLst>
                <a:path w="796845" h="6186313">
                  <a:moveTo>
                    <a:pt x="0" y="0"/>
                  </a:moveTo>
                  <a:lnTo>
                    <a:pt x="796845" y="0"/>
                  </a:lnTo>
                  <a:lnTo>
                    <a:pt x="796845" y="6186313"/>
                  </a:lnTo>
                  <a:lnTo>
                    <a:pt x="0" y="6186313"/>
                  </a:lnTo>
                  <a:close/>
                </a:path>
              </a:pathLst>
            </a:custGeom>
            <a:solidFill>
              <a:srgbClr val="FFF0E3"/>
            </a:solidFill>
          </p:spPr>
          <p:txBody>
            <a:bodyPr/>
            <a:lstStyle/>
            <a:p>
              <a:endParaRPr lang="en-US"/>
            </a:p>
          </p:txBody>
        </p:sp>
      </p:grpSp>
      <p:sp>
        <p:nvSpPr>
          <p:cNvPr id="10" name="TextBox 10"/>
          <p:cNvSpPr txBox="1"/>
          <p:nvPr/>
        </p:nvSpPr>
        <p:spPr>
          <a:xfrm>
            <a:off x="4800602" y="734886"/>
            <a:ext cx="8839195" cy="752963"/>
          </a:xfrm>
          <a:prstGeom prst="rect">
            <a:avLst/>
          </a:prstGeom>
        </p:spPr>
        <p:txBody>
          <a:bodyPr wrap="square" lIns="0" tIns="0" rIns="0" bIns="0" rtlCol="0" anchor="t">
            <a:spAutoFit/>
          </a:bodyPr>
          <a:lstStyle/>
          <a:p>
            <a:pPr algn="ctr">
              <a:lnSpc>
                <a:spcPts val="5831"/>
              </a:lnSpc>
            </a:pPr>
            <a:r>
              <a:rPr lang="en-US" sz="5350" spc="465" dirty="0">
                <a:solidFill>
                  <a:srgbClr val="2E2523"/>
                </a:solidFill>
                <a:latin typeface="Cormorant Garamond Medium"/>
              </a:rPr>
              <a:t> Timeline Template</a:t>
            </a:r>
          </a:p>
        </p:txBody>
      </p:sp>
      <p:sp>
        <p:nvSpPr>
          <p:cNvPr id="11" name="TextBox 11"/>
          <p:cNvSpPr txBox="1"/>
          <p:nvPr/>
        </p:nvSpPr>
        <p:spPr>
          <a:xfrm>
            <a:off x="1676400" y="3431191"/>
            <a:ext cx="1108134" cy="2321909"/>
          </a:xfrm>
          <a:prstGeom prst="rect">
            <a:avLst/>
          </a:prstGeom>
        </p:spPr>
        <p:txBody>
          <a:bodyPr wrap="square" lIns="0" tIns="0" rIns="0" bIns="0" rtlCol="0" anchor="t">
            <a:spAutoFit/>
          </a:bodyPr>
          <a:lstStyle/>
          <a:p>
            <a:pPr algn="r">
              <a:lnSpc>
                <a:spcPts val="17793"/>
              </a:lnSpc>
            </a:pPr>
            <a:r>
              <a:rPr lang="en-US" sz="16324" spc="1420" dirty="0">
                <a:solidFill>
                  <a:srgbClr val="FFFBF7"/>
                </a:solidFill>
                <a:latin typeface="Calgary"/>
              </a:rPr>
              <a:t>1</a:t>
            </a:r>
          </a:p>
        </p:txBody>
      </p:sp>
      <p:sp>
        <p:nvSpPr>
          <p:cNvPr id="12" name="TextBox 12"/>
          <p:cNvSpPr txBox="1"/>
          <p:nvPr/>
        </p:nvSpPr>
        <p:spPr>
          <a:xfrm>
            <a:off x="4855861" y="3425877"/>
            <a:ext cx="1695761" cy="2321909"/>
          </a:xfrm>
          <a:prstGeom prst="rect">
            <a:avLst/>
          </a:prstGeom>
        </p:spPr>
        <p:txBody>
          <a:bodyPr lIns="0" tIns="0" rIns="0" bIns="0" rtlCol="0" anchor="t">
            <a:spAutoFit/>
          </a:bodyPr>
          <a:lstStyle/>
          <a:p>
            <a:pPr algn="r">
              <a:lnSpc>
                <a:spcPts val="17793"/>
              </a:lnSpc>
            </a:pPr>
            <a:r>
              <a:rPr lang="en-US" sz="16324" spc="1420" dirty="0">
                <a:solidFill>
                  <a:srgbClr val="FFFBF7"/>
                </a:solidFill>
                <a:latin typeface="Calgary"/>
              </a:rPr>
              <a:t>2</a:t>
            </a:r>
          </a:p>
        </p:txBody>
      </p:sp>
      <p:sp>
        <p:nvSpPr>
          <p:cNvPr id="13" name="TextBox 13"/>
          <p:cNvSpPr txBox="1"/>
          <p:nvPr/>
        </p:nvSpPr>
        <p:spPr>
          <a:xfrm>
            <a:off x="8776328" y="3420563"/>
            <a:ext cx="1695761" cy="2321909"/>
          </a:xfrm>
          <a:prstGeom prst="rect">
            <a:avLst/>
          </a:prstGeom>
        </p:spPr>
        <p:txBody>
          <a:bodyPr lIns="0" tIns="0" rIns="0" bIns="0" rtlCol="0" anchor="t">
            <a:spAutoFit/>
          </a:bodyPr>
          <a:lstStyle/>
          <a:p>
            <a:pPr algn="r">
              <a:lnSpc>
                <a:spcPts val="17793"/>
              </a:lnSpc>
            </a:pPr>
            <a:r>
              <a:rPr lang="en-US" sz="16324" spc="1420" dirty="0">
                <a:solidFill>
                  <a:srgbClr val="FFFBF7"/>
                </a:solidFill>
                <a:latin typeface="Calgary"/>
              </a:rPr>
              <a:t>3</a:t>
            </a:r>
          </a:p>
        </p:txBody>
      </p:sp>
      <p:sp>
        <p:nvSpPr>
          <p:cNvPr id="14" name="TextBox 14"/>
          <p:cNvSpPr txBox="1"/>
          <p:nvPr/>
        </p:nvSpPr>
        <p:spPr>
          <a:xfrm>
            <a:off x="6686982" y="1532512"/>
            <a:ext cx="4899046" cy="500137"/>
          </a:xfrm>
          <a:prstGeom prst="rect">
            <a:avLst/>
          </a:prstGeom>
        </p:spPr>
        <p:txBody>
          <a:bodyPr lIns="0" tIns="0" rIns="0" bIns="0" rtlCol="0" anchor="t">
            <a:spAutoFit/>
          </a:bodyPr>
          <a:lstStyle/>
          <a:p>
            <a:pPr algn="ctr">
              <a:lnSpc>
                <a:spcPts val="3850"/>
              </a:lnSpc>
              <a:spcBef>
                <a:spcPct val="0"/>
              </a:spcBef>
            </a:pPr>
            <a:r>
              <a:rPr lang="en-US" sz="7200" spc="85" dirty="0">
                <a:solidFill>
                  <a:srgbClr val="2E2523"/>
                </a:solidFill>
                <a:latin typeface="Caravan" pitchFamily="2" charset="-52"/>
              </a:rPr>
              <a:t>of the Project</a:t>
            </a:r>
          </a:p>
        </p:txBody>
      </p:sp>
      <p:sp>
        <p:nvSpPr>
          <p:cNvPr id="15" name="TextBox 15"/>
          <p:cNvSpPr txBox="1"/>
          <p:nvPr/>
        </p:nvSpPr>
        <p:spPr>
          <a:xfrm>
            <a:off x="325508" y="5689874"/>
            <a:ext cx="2954339" cy="2775953"/>
          </a:xfrm>
          <a:prstGeom prst="rect">
            <a:avLst/>
          </a:prstGeom>
        </p:spPr>
        <p:txBody>
          <a:bodyPr wrap="square" lIns="0" tIns="0" rIns="0" bIns="0" rtlCol="0" anchor="t">
            <a:spAutoFit/>
          </a:bodyPr>
          <a:lstStyle/>
          <a:p>
            <a:pPr algn="just">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Obtaining the</a:t>
            </a:r>
          </a:p>
          <a:p>
            <a:pPr algn="just">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relevant data</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from one or</a:t>
            </a:r>
          </a:p>
          <a:p>
            <a:pPr algn="just">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multiple sources.</a:t>
            </a:r>
          </a:p>
          <a:p>
            <a:pPr algn="just">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In this case, CSV file and SQL DB.</a:t>
            </a:r>
          </a:p>
        </p:txBody>
      </p:sp>
      <p:sp>
        <p:nvSpPr>
          <p:cNvPr id="16" name="TextBox 16"/>
          <p:cNvSpPr txBox="1"/>
          <p:nvPr/>
        </p:nvSpPr>
        <p:spPr>
          <a:xfrm>
            <a:off x="7204554" y="5593510"/>
            <a:ext cx="3389519" cy="4678204"/>
          </a:xfrm>
          <a:prstGeom prst="rect">
            <a:avLst/>
          </a:prstGeom>
        </p:spPr>
        <p:txBody>
          <a:bodyPr wrap="square" lIns="0" tIns="0" rIns="0" bIns="0" rtlCol="0" anchor="t">
            <a:spAutoFit/>
          </a:bodyPr>
          <a:lstStyle/>
          <a:p>
            <a:pPr>
              <a:lnSpc>
                <a:spcPts val="3709"/>
              </a:lnSpc>
            </a:pPr>
            <a:r>
              <a:rPr lang="en-US" sz="2200" spc="251" dirty="0">
                <a:solidFill>
                  <a:srgbClr val="FFFBF7"/>
                </a:solidFill>
                <a:latin typeface="SimSun" panose="02010600030101010101" pitchFamily="2" charset="-122"/>
                <a:ea typeface="SimSun" panose="02010600030101010101" pitchFamily="2" charset="-122"/>
              </a:rPr>
              <a:t>Creation of measures on Power Pivot &amp; BI, adapting table names and finalizing tabular</a:t>
            </a:r>
          </a:p>
          <a:p>
            <a:pPr>
              <a:lnSpc>
                <a:spcPts val="3709"/>
              </a:lnSpc>
            </a:pPr>
            <a:r>
              <a:rPr lang="en-US" sz="2200" spc="251" dirty="0">
                <a:solidFill>
                  <a:srgbClr val="FFFBF7"/>
                </a:solidFill>
                <a:latin typeface="SimSun" panose="02010600030101010101" pitchFamily="2" charset="-122"/>
                <a:ea typeface="SimSun" panose="02010600030101010101" pitchFamily="2" charset="-122"/>
              </a:rPr>
              <a:t>model to easily attend business necessities to</a:t>
            </a:r>
          </a:p>
          <a:p>
            <a:pPr>
              <a:lnSpc>
                <a:spcPts val="3709"/>
              </a:lnSpc>
            </a:pPr>
            <a:r>
              <a:rPr lang="en-US" sz="2200" spc="251" dirty="0">
                <a:solidFill>
                  <a:srgbClr val="FFFBF7"/>
                </a:solidFill>
                <a:latin typeface="SimSun" panose="02010600030101010101" pitchFamily="2" charset="-122"/>
                <a:ea typeface="SimSun" panose="02010600030101010101" pitchFamily="2" charset="-122"/>
              </a:rPr>
              <a:t>users.</a:t>
            </a:r>
          </a:p>
        </p:txBody>
      </p:sp>
      <p:sp>
        <p:nvSpPr>
          <p:cNvPr id="17" name="TextBox 17"/>
          <p:cNvSpPr txBox="1"/>
          <p:nvPr/>
        </p:nvSpPr>
        <p:spPr>
          <a:xfrm>
            <a:off x="10867980" y="5689874"/>
            <a:ext cx="3442460" cy="3290260"/>
          </a:xfrm>
          <a:prstGeom prst="rect">
            <a:avLst/>
          </a:prstGeom>
        </p:spPr>
        <p:txBody>
          <a:bodyPr wrap="square" lIns="0" tIns="0" rIns="0" bIns="0" rtlCol="0" anchor="t">
            <a:spAutoFit/>
          </a:bodyPr>
          <a:lstStyle/>
          <a:p>
            <a:pPr>
              <a:lnSpc>
                <a:spcPts val="3709"/>
              </a:lnSpc>
            </a:pPr>
            <a:r>
              <a:rPr lang="en-US" sz="2200" spc="251" dirty="0">
                <a:solidFill>
                  <a:srgbClr val="FFFBF7"/>
                </a:solidFill>
                <a:latin typeface="SimSun" panose="02010600030101010101" pitchFamily="2" charset="-122"/>
                <a:ea typeface="SimSun" panose="02010600030101010101" pitchFamily="2" charset="-122"/>
              </a:rPr>
              <a:t>Defining which</a:t>
            </a:r>
          </a:p>
          <a:p>
            <a:pPr>
              <a:lnSpc>
                <a:spcPts val="3709"/>
              </a:lnSpc>
            </a:pPr>
            <a:r>
              <a:rPr lang="en-US" sz="2200" spc="251" dirty="0">
                <a:solidFill>
                  <a:srgbClr val="FFFBF7"/>
                </a:solidFill>
                <a:latin typeface="SimSun" panose="02010600030101010101" pitchFamily="2" charset="-122"/>
                <a:ea typeface="SimSun" panose="02010600030101010101" pitchFamily="2" charset="-122"/>
              </a:rPr>
              <a:t>data we wish to</a:t>
            </a:r>
          </a:p>
          <a:p>
            <a:pPr>
              <a:lnSpc>
                <a:spcPts val="3709"/>
              </a:lnSpc>
            </a:pPr>
            <a:r>
              <a:rPr lang="en-US" sz="2200" spc="251" dirty="0">
                <a:solidFill>
                  <a:srgbClr val="FFFBF7"/>
                </a:solidFill>
                <a:latin typeface="SimSun" panose="02010600030101010101" pitchFamily="2" charset="-122"/>
                <a:ea typeface="SimSun" panose="02010600030101010101" pitchFamily="2" charset="-122"/>
              </a:rPr>
              <a:t>present to users,</a:t>
            </a:r>
          </a:p>
          <a:p>
            <a:pPr>
              <a:lnSpc>
                <a:spcPts val="3709"/>
              </a:lnSpc>
            </a:pPr>
            <a:r>
              <a:rPr lang="en-US" sz="2200" spc="251" dirty="0">
                <a:solidFill>
                  <a:srgbClr val="FFFBF7"/>
                </a:solidFill>
                <a:latin typeface="SimSun" panose="02010600030101010101" pitchFamily="2" charset="-122"/>
                <a:ea typeface="SimSun" panose="02010600030101010101" pitchFamily="2" charset="-122"/>
              </a:rPr>
              <a:t>create measures</a:t>
            </a:r>
          </a:p>
          <a:p>
            <a:pPr>
              <a:lnSpc>
                <a:spcPts val="3709"/>
              </a:lnSpc>
            </a:pPr>
            <a:r>
              <a:rPr lang="en-US" sz="2200" spc="251" dirty="0">
                <a:solidFill>
                  <a:srgbClr val="FFFBF7"/>
                </a:solidFill>
                <a:latin typeface="SimSun" panose="02010600030101010101" pitchFamily="2" charset="-122"/>
                <a:ea typeface="SimSun" panose="02010600030101010101" pitchFamily="2" charset="-122"/>
              </a:rPr>
              <a:t>(Dax Language) and start the visual creation. </a:t>
            </a:r>
          </a:p>
        </p:txBody>
      </p:sp>
      <p:sp>
        <p:nvSpPr>
          <p:cNvPr id="21" name="AutoShape 3">
            <a:extLst>
              <a:ext uri="{FF2B5EF4-FFF2-40B4-BE49-F238E27FC236}">
                <a16:creationId xmlns:a16="http://schemas.microsoft.com/office/drawing/2014/main" id="{65EC2C89-AAAF-47EE-B0DA-423D876286D6}"/>
              </a:ext>
            </a:extLst>
          </p:cNvPr>
          <p:cNvSpPr/>
          <p:nvPr/>
        </p:nvSpPr>
        <p:spPr>
          <a:xfrm rot="5400000" flipV="1">
            <a:off x="2932424" y="6451704"/>
            <a:ext cx="8121863" cy="19055"/>
          </a:xfrm>
          <a:prstGeom prst="line">
            <a:avLst/>
          </a:prstGeom>
          <a:ln w="19050" cap="rnd">
            <a:solidFill>
              <a:srgbClr val="FFF0E3"/>
            </a:solidFill>
            <a:prstDash val="solid"/>
            <a:headEnd type="none" w="sm" len="sm"/>
            <a:tailEnd type="none" w="sm" len="sm"/>
          </a:ln>
        </p:spPr>
        <p:txBody>
          <a:bodyPr/>
          <a:lstStyle/>
          <a:p>
            <a:endParaRPr lang="en-US"/>
          </a:p>
        </p:txBody>
      </p:sp>
      <p:sp>
        <p:nvSpPr>
          <p:cNvPr id="22" name="AutoShape 3">
            <a:extLst>
              <a:ext uri="{FF2B5EF4-FFF2-40B4-BE49-F238E27FC236}">
                <a16:creationId xmlns:a16="http://schemas.microsoft.com/office/drawing/2014/main" id="{B6F38AC4-80B1-4989-8B28-B1C32678519A}"/>
              </a:ext>
            </a:extLst>
          </p:cNvPr>
          <p:cNvSpPr/>
          <p:nvPr/>
        </p:nvSpPr>
        <p:spPr>
          <a:xfrm rot="5400000" flipV="1">
            <a:off x="6622355" y="6473669"/>
            <a:ext cx="8121863" cy="19055"/>
          </a:xfrm>
          <a:prstGeom prst="line">
            <a:avLst/>
          </a:prstGeom>
          <a:ln w="19050" cap="rnd">
            <a:solidFill>
              <a:srgbClr val="FFF0E3"/>
            </a:solidFill>
            <a:prstDash val="solid"/>
            <a:headEnd type="none" w="sm" len="sm"/>
            <a:tailEnd type="none" w="sm" len="sm"/>
          </a:ln>
        </p:spPr>
        <p:txBody>
          <a:bodyPr/>
          <a:lstStyle/>
          <a:p>
            <a:endParaRPr lang="en-US"/>
          </a:p>
        </p:txBody>
      </p:sp>
      <p:sp>
        <p:nvSpPr>
          <p:cNvPr id="24" name="TextBox 15">
            <a:extLst>
              <a:ext uri="{FF2B5EF4-FFF2-40B4-BE49-F238E27FC236}">
                <a16:creationId xmlns:a16="http://schemas.microsoft.com/office/drawing/2014/main" id="{0830F4D1-AC23-43F0-BC0A-4B4EDDADF5DA}"/>
              </a:ext>
            </a:extLst>
          </p:cNvPr>
          <p:cNvSpPr txBox="1"/>
          <p:nvPr/>
        </p:nvSpPr>
        <p:spPr>
          <a:xfrm>
            <a:off x="3752178" y="5689874"/>
            <a:ext cx="3218199" cy="3756541"/>
          </a:xfrm>
          <a:prstGeom prst="rect">
            <a:avLst/>
          </a:prstGeom>
        </p:spPr>
        <p:txBody>
          <a:bodyPr wrap="square" lIns="0" tIns="0" rIns="0" bIns="0" rtlCol="0" anchor="t">
            <a:spAutoFit/>
          </a:bodyPr>
          <a:lstStyle/>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Build ETL process</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using M-Language</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on Power Query,</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transformation</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databases (DIM &amp; Fact Table) and</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building a Star</a:t>
            </a:r>
          </a:p>
          <a:p>
            <a:pPr>
              <a:lnSpc>
                <a:spcPts val="3709"/>
              </a:lnSpc>
              <a:spcBef>
                <a:spcPct val="0"/>
              </a:spcBef>
            </a:pPr>
            <a:r>
              <a:rPr lang="en-US" sz="2200" spc="251" dirty="0">
                <a:solidFill>
                  <a:srgbClr val="FFFBF7"/>
                </a:solidFill>
                <a:latin typeface="SimSun" panose="02010600030101010101" pitchFamily="2" charset="-122"/>
                <a:ea typeface="SimSun" panose="02010600030101010101" pitchFamily="2" charset="-122"/>
              </a:rPr>
              <a:t>Schema.</a:t>
            </a:r>
          </a:p>
        </p:txBody>
      </p:sp>
      <p:sp>
        <p:nvSpPr>
          <p:cNvPr id="25" name="TextBox 13">
            <a:extLst>
              <a:ext uri="{FF2B5EF4-FFF2-40B4-BE49-F238E27FC236}">
                <a16:creationId xmlns:a16="http://schemas.microsoft.com/office/drawing/2014/main" id="{D22D5E70-FC9F-4411-95C8-96278563F63E}"/>
              </a:ext>
            </a:extLst>
          </p:cNvPr>
          <p:cNvSpPr txBox="1"/>
          <p:nvPr/>
        </p:nvSpPr>
        <p:spPr>
          <a:xfrm>
            <a:off x="12245533" y="3431191"/>
            <a:ext cx="1695761" cy="2321909"/>
          </a:xfrm>
          <a:prstGeom prst="rect">
            <a:avLst/>
          </a:prstGeom>
        </p:spPr>
        <p:txBody>
          <a:bodyPr lIns="0" tIns="0" rIns="0" bIns="0" rtlCol="0" anchor="t">
            <a:spAutoFit/>
          </a:bodyPr>
          <a:lstStyle/>
          <a:p>
            <a:pPr algn="r">
              <a:lnSpc>
                <a:spcPts val="17793"/>
              </a:lnSpc>
            </a:pPr>
            <a:r>
              <a:rPr lang="en-US" sz="16324" spc="1420" dirty="0">
                <a:solidFill>
                  <a:srgbClr val="FFFBF7"/>
                </a:solidFill>
                <a:latin typeface="Calgary"/>
              </a:rPr>
              <a:t>4</a:t>
            </a:r>
          </a:p>
        </p:txBody>
      </p:sp>
      <p:sp>
        <p:nvSpPr>
          <p:cNvPr id="26" name="TextBox 13">
            <a:extLst>
              <a:ext uri="{FF2B5EF4-FFF2-40B4-BE49-F238E27FC236}">
                <a16:creationId xmlns:a16="http://schemas.microsoft.com/office/drawing/2014/main" id="{BD82573B-AE8D-461D-8C56-6C4BA89ED777}"/>
              </a:ext>
            </a:extLst>
          </p:cNvPr>
          <p:cNvSpPr txBox="1"/>
          <p:nvPr/>
        </p:nvSpPr>
        <p:spPr>
          <a:xfrm>
            <a:off x="16261639" y="3367965"/>
            <a:ext cx="1695761" cy="2321909"/>
          </a:xfrm>
          <a:prstGeom prst="rect">
            <a:avLst/>
          </a:prstGeom>
        </p:spPr>
        <p:txBody>
          <a:bodyPr lIns="0" tIns="0" rIns="0" bIns="0" rtlCol="0" anchor="t">
            <a:spAutoFit/>
          </a:bodyPr>
          <a:lstStyle/>
          <a:p>
            <a:pPr algn="r">
              <a:lnSpc>
                <a:spcPts val="17793"/>
              </a:lnSpc>
            </a:pPr>
            <a:r>
              <a:rPr lang="en-US" sz="16324" spc="1420" dirty="0">
                <a:solidFill>
                  <a:srgbClr val="FFFBF7"/>
                </a:solidFill>
                <a:latin typeface="Calgary"/>
              </a:rPr>
              <a:t>5</a:t>
            </a:r>
          </a:p>
        </p:txBody>
      </p:sp>
      <p:sp>
        <p:nvSpPr>
          <p:cNvPr id="27" name="TextBox 16">
            <a:extLst>
              <a:ext uri="{FF2B5EF4-FFF2-40B4-BE49-F238E27FC236}">
                <a16:creationId xmlns:a16="http://schemas.microsoft.com/office/drawing/2014/main" id="{6414C062-CE62-4389-93CF-20FC7AC10FA6}"/>
              </a:ext>
            </a:extLst>
          </p:cNvPr>
          <p:cNvSpPr txBox="1"/>
          <p:nvPr/>
        </p:nvSpPr>
        <p:spPr>
          <a:xfrm>
            <a:off x="14665013" y="5689874"/>
            <a:ext cx="3193248" cy="2341282"/>
          </a:xfrm>
          <a:prstGeom prst="rect">
            <a:avLst/>
          </a:prstGeom>
        </p:spPr>
        <p:txBody>
          <a:bodyPr wrap="square" lIns="0" tIns="0" rIns="0" bIns="0" rtlCol="0" anchor="t">
            <a:spAutoFit/>
          </a:bodyPr>
          <a:lstStyle/>
          <a:p>
            <a:pPr>
              <a:lnSpc>
                <a:spcPts val="3709"/>
              </a:lnSpc>
            </a:pPr>
            <a:r>
              <a:rPr lang="en-US" sz="2200" spc="251" dirty="0">
                <a:solidFill>
                  <a:srgbClr val="FFFBF7"/>
                </a:solidFill>
                <a:latin typeface="SimSun" panose="02010600030101010101" pitchFamily="2" charset="-122"/>
                <a:ea typeface="SimSun" panose="02010600030101010101" pitchFamily="2" charset="-122"/>
              </a:rPr>
              <a:t>Final details on reports and visuals on both Power Bi and Power Pivot.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US"/>
          </a:p>
        </p:txBody>
      </p:sp>
      <p:sp>
        <p:nvSpPr>
          <p:cNvPr id="3" name="AutoShape 3"/>
          <p:cNvSpPr/>
          <p:nvPr/>
        </p:nvSpPr>
        <p:spPr>
          <a:xfrm>
            <a:off x="-7864" y="3228061"/>
            <a:ext cx="18295864" cy="0"/>
          </a:xfrm>
          <a:prstGeom prst="line">
            <a:avLst/>
          </a:prstGeom>
          <a:ln w="19050" cap="rnd">
            <a:solidFill>
              <a:srgbClr val="2E2523"/>
            </a:solidFill>
            <a:prstDash val="solid"/>
            <a:headEnd type="none" w="sm" len="sm"/>
            <a:tailEnd type="none" w="sm" len="sm"/>
          </a:ln>
        </p:spPr>
        <p:txBody>
          <a:bodyPr/>
          <a:lstStyle/>
          <a:p>
            <a:endParaRPr lang="en-US"/>
          </a:p>
        </p:txBody>
      </p:sp>
      <p:sp>
        <p:nvSpPr>
          <p:cNvPr id="4" name="AutoShape 4"/>
          <p:cNvSpPr/>
          <p:nvPr/>
        </p:nvSpPr>
        <p:spPr>
          <a:xfrm>
            <a:off x="-7864" y="2438847"/>
            <a:ext cx="18295864" cy="0"/>
          </a:xfrm>
          <a:prstGeom prst="line">
            <a:avLst/>
          </a:prstGeom>
          <a:ln w="19050" cap="rnd">
            <a:solidFill>
              <a:srgbClr val="2E2523"/>
            </a:solidFill>
            <a:prstDash val="solid"/>
            <a:headEnd type="none" w="sm" len="sm"/>
            <a:tailEnd type="none" w="sm" len="sm"/>
          </a:ln>
        </p:spPr>
        <p:txBody>
          <a:bodyPr/>
          <a:lstStyle/>
          <a:p>
            <a:endParaRPr lang="en-US"/>
          </a:p>
        </p:txBody>
      </p:sp>
      <p:sp>
        <p:nvSpPr>
          <p:cNvPr id="5" name="AutoShape 5"/>
          <p:cNvSpPr/>
          <p:nvPr/>
        </p:nvSpPr>
        <p:spPr>
          <a:xfrm rot="5400000">
            <a:off x="6138406" y="6233656"/>
            <a:ext cx="6030239" cy="0"/>
          </a:xfrm>
          <a:prstGeom prst="line">
            <a:avLst/>
          </a:prstGeom>
          <a:ln w="19050" cap="rnd">
            <a:solidFill>
              <a:srgbClr val="383027"/>
            </a:solidFill>
            <a:prstDash val="sysDot"/>
            <a:headEnd type="none" w="sm" len="sm"/>
            <a:tailEnd type="none" w="sm" len="sm"/>
          </a:ln>
        </p:spPr>
        <p:txBody>
          <a:bodyPr/>
          <a:lstStyle/>
          <a:p>
            <a:endParaRPr lang="en-US"/>
          </a:p>
        </p:txBody>
      </p:sp>
      <p:sp>
        <p:nvSpPr>
          <p:cNvPr id="6" name="AutoShape 6"/>
          <p:cNvSpPr/>
          <p:nvPr/>
        </p:nvSpPr>
        <p:spPr>
          <a:xfrm rot="5400000">
            <a:off x="9208077" y="6233656"/>
            <a:ext cx="6030239" cy="0"/>
          </a:xfrm>
          <a:prstGeom prst="line">
            <a:avLst/>
          </a:prstGeom>
          <a:ln w="19050" cap="rnd">
            <a:solidFill>
              <a:srgbClr val="383027"/>
            </a:solidFill>
            <a:prstDash val="sysDot"/>
            <a:headEnd type="none" w="sm" len="sm"/>
            <a:tailEnd type="none" w="sm" len="sm"/>
          </a:ln>
        </p:spPr>
        <p:txBody>
          <a:bodyPr/>
          <a:lstStyle/>
          <a:p>
            <a:endParaRPr lang="en-US"/>
          </a:p>
        </p:txBody>
      </p:sp>
      <p:sp>
        <p:nvSpPr>
          <p:cNvPr id="7" name="AutoShape 7"/>
          <p:cNvSpPr/>
          <p:nvPr/>
        </p:nvSpPr>
        <p:spPr>
          <a:xfrm rot="5400000">
            <a:off x="12277748" y="6233656"/>
            <a:ext cx="6030239" cy="0"/>
          </a:xfrm>
          <a:prstGeom prst="line">
            <a:avLst/>
          </a:prstGeom>
          <a:ln w="19050" cap="rnd">
            <a:solidFill>
              <a:srgbClr val="383027"/>
            </a:solidFill>
            <a:prstDash val="sysDot"/>
            <a:headEnd type="none" w="sm" len="sm"/>
            <a:tailEnd type="none" w="sm" len="sm"/>
          </a:ln>
        </p:spPr>
        <p:txBody>
          <a:bodyPr/>
          <a:lstStyle/>
          <a:p>
            <a:endParaRPr lang="en-US"/>
          </a:p>
        </p:txBody>
      </p:sp>
      <p:sp>
        <p:nvSpPr>
          <p:cNvPr id="8" name="AutoShape 8"/>
          <p:cNvSpPr/>
          <p:nvPr/>
        </p:nvSpPr>
        <p:spPr>
          <a:xfrm rot="5400000">
            <a:off x="3087784" y="6233656"/>
            <a:ext cx="6030239" cy="0"/>
          </a:xfrm>
          <a:prstGeom prst="line">
            <a:avLst/>
          </a:prstGeom>
          <a:ln w="19050" cap="rnd">
            <a:solidFill>
              <a:srgbClr val="383027"/>
            </a:solidFill>
            <a:prstDash val="sysDot"/>
            <a:headEnd type="none" w="sm" len="sm"/>
            <a:tailEnd type="none" w="sm" len="sm"/>
          </a:ln>
        </p:spPr>
        <p:txBody>
          <a:bodyPr/>
          <a:lstStyle/>
          <a:p>
            <a:endParaRPr lang="en-US"/>
          </a:p>
        </p:txBody>
      </p:sp>
      <p:sp>
        <p:nvSpPr>
          <p:cNvPr id="9" name="AutoShape 9"/>
          <p:cNvSpPr/>
          <p:nvPr/>
        </p:nvSpPr>
        <p:spPr>
          <a:xfrm rot="5400000">
            <a:off x="41095" y="6233656"/>
            <a:ext cx="6030239" cy="0"/>
          </a:xfrm>
          <a:prstGeom prst="line">
            <a:avLst/>
          </a:prstGeom>
          <a:ln w="19050" cap="rnd">
            <a:solidFill>
              <a:srgbClr val="383027"/>
            </a:solidFill>
            <a:prstDash val="sysDot"/>
            <a:headEnd type="none" w="sm" len="sm"/>
            <a:tailEnd type="none" w="sm" len="sm"/>
          </a:ln>
        </p:spPr>
        <p:txBody>
          <a:bodyPr/>
          <a:lstStyle/>
          <a:p>
            <a:endParaRPr lang="en-US"/>
          </a:p>
        </p:txBody>
      </p:sp>
      <p:grpSp>
        <p:nvGrpSpPr>
          <p:cNvPr id="10" name="Group 10"/>
          <p:cNvGrpSpPr/>
          <p:nvPr/>
        </p:nvGrpSpPr>
        <p:grpSpPr>
          <a:xfrm>
            <a:off x="0" y="9258300"/>
            <a:ext cx="18288000" cy="1028700"/>
            <a:chOff x="0" y="0"/>
            <a:chExt cx="6186311" cy="347980"/>
          </a:xfrm>
        </p:grpSpPr>
        <p:sp>
          <p:nvSpPr>
            <p:cNvPr id="11" name="Freeform 11"/>
            <p:cNvSpPr/>
            <p:nvPr/>
          </p:nvSpPr>
          <p:spPr>
            <a:xfrm>
              <a:off x="0" y="0"/>
              <a:ext cx="6186311" cy="347980"/>
            </a:xfrm>
            <a:custGeom>
              <a:avLst/>
              <a:gdLst/>
              <a:ahLst/>
              <a:cxnLst/>
              <a:rect l="l" t="t" r="r" b="b"/>
              <a:pathLst>
                <a:path w="6186311" h="347980">
                  <a:moveTo>
                    <a:pt x="0" y="0"/>
                  </a:moveTo>
                  <a:lnTo>
                    <a:pt x="6186311" y="0"/>
                  </a:lnTo>
                  <a:lnTo>
                    <a:pt x="6186311" y="347980"/>
                  </a:lnTo>
                  <a:lnTo>
                    <a:pt x="0" y="347980"/>
                  </a:lnTo>
                  <a:close/>
                </a:path>
              </a:pathLst>
            </a:custGeom>
            <a:solidFill>
              <a:srgbClr val="3B302E"/>
            </a:solidFill>
          </p:spPr>
          <p:txBody>
            <a:bodyPr/>
            <a:lstStyle/>
            <a:p>
              <a:endParaRPr lang="en-US"/>
            </a:p>
          </p:txBody>
        </p:sp>
      </p:grpSp>
      <p:grpSp>
        <p:nvGrpSpPr>
          <p:cNvPr id="12" name="Group 12"/>
          <p:cNvGrpSpPr/>
          <p:nvPr/>
        </p:nvGrpSpPr>
        <p:grpSpPr>
          <a:xfrm rot="5400000">
            <a:off x="3339266" y="1931499"/>
            <a:ext cx="500693" cy="5045629"/>
            <a:chOff x="0" y="1"/>
            <a:chExt cx="312461" cy="3148759"/>
          </a:xfrm>
        </p:grpSpPr>
        <p:sp>
          <p:nvSpPr>
            <p:cNvPr id="13" name="Freeform 13"/>
            <p:cNvSpPr/>
            <p:nvPr/>
          </p:nvSpPr>
          <p:spPr>
            <a:xfrm>
              <a:off x="0" y="1"/>
              <a:ext cx="312461" cy="3148759"/>
            </a:xfrm>
            <a:custGeom>
              <a:avLst/>
              <a:gdLst/>
              <a:ahLst/>
              <a:cxnLst/>
              <a:rect l="l" t="t" r="r" b="b"/>
              <a:pathLst>
                <a:path w="312461" h="3483890">
                  <a:moveTo>
                    <a:pt x="0" y="0"/>
                  </a:moveTo>
                  <a:lnTo>
                    <a:pt x="312461" y="0"/>
                  </a:lnTo>
                  <a:lnTo>
                    <a:pt x="312461" y="3483890"/>
                  </a:lnTo>
                  <a:lnTo>
                    <a:pt x="0" y="3483890"/>
                  </a:lnTo>
                  <a:close/>
                </a:path>
              </a:pathLst>
            </a:custGeom>
            <a:solidFill>
              <a:srgbClr val="93A48D">
                <a:alpha val="64706"/>
              </a:srgbClr>
            </a:solidFill>
          </p:spPr>
          <p:txBody>
            <a:bodyPr/>
            <a:lstStyle/>
            <a:p>
              <a:endParaRPr lang="en-US"/>
            </a:p>
          </p:txBody>
        </p:sp>
      </p:grpSp>
      <p:grpSp>
        <p:nvGrpSpPr>
          <p:cNvPr id="14" name="Group 14"/>
          <p:cNvGrpSpPr/>
          <p:nvPr/>
        </p:nvGrpSpPr>
        <p:grpSpPr>
          <a:xfrm rot="5400000">
            <a:off x="5854521" y="2300095"/>
            <a:ext cx="500693" cy="6097306"/>
            <a:chOff x="0" y="0"/>
            <a:chExt cx="312461" cy="5718262"/>
          </a:xfrm>
        </p:grpSpPr>
        <p:sp>
          <p:nvSpPr>
            <p:cNvPr id="15" name="Freeform 15"/>
            <p:cNvSpPr/>
            <p:nvPr/>
          </p:nvSpPr>
          <p:spPr>
            <a:xfrm>
              <a:off x="0" y="0"/>
              <a:ext cx="312461" cy="5718262"/>
            </a:xfrm>
            <a:custGeom>
              <a:avLst/>
              <a:gdLst/>
              <a:ahLst/>
              <a:cxnLst/>
              <a:rect l="l" t="t" r="r" b="b"/>
              <a:pathLst>
                <a:path w="312461" h="5718262">
                  <a:moveTo>
                    <a:pt x="0" y="0"/>
                  </a:moveTo>
                  <a:lnTo>
                    <a:pt x="312461" y="0"/>
                  </a:lnTo>
                  <a:lnTo>
                    <a:pt x="312461" y="5718262"/>
                  </a:lnTo>
                  <a:lnTo>
                    <a:pt x="0" y="5718262"/>
                  </a:lnTo>
                  <a:close/>
                </a:path>
              </a:pathLst>
            </a:custGeom>
            <a:solidFill>
              <a:srgbClr val="93A48D">
                <a:alpha val="64706"/>
              </a:srgbClr>
            </a:solidFill>
          </p:spPr>
          <p:txBody>
            <a:bodyPr/>
            <a:lstStyle/>
            <a:p>
              <a:endParaRPr lang="en-US"/>
            </a:p>
          </p:txBody>
        </p:sp>
      </p:grpSp>
      <p:grpSp>
        <p:nvGrpSpPr>
          <p:cNvPr id="16" name="Group 16"/>
          <p:cNvGrpSpPr/>
          <p:nvPr/>
        </p:nvGrpSpPr>
        <p:grpSpPr>
          <a:xfrm rot="5400000">
            <a:off x="7377864" y="4717876"/>
            <a:ext cx="500693" cy="3050614"/>
            <a:chOff x="0" y="0"/>
            <a:chExt cx="312461" cy="2854414"/>
          </a:xfrm>
        </p:grpSpPr>
        <p:sp>
          <p:nvSpPr>
            <p:cNvPr id="17" name="Freeform 17"/>
            <p:cNvSpPr/>
            <p:nvPr/>
          </p:nvSpPr>
          <p:spPr>
            <a:xfrm>
              <a:off x="0" y="0"/>
              <a:ext cx="312461" cy="2854414"/>
            </a:xfrm>
            <a:custGeom>
              <a:avLst/>
              <a:gdLst/>
              <a:ahLst/>
              <a:cxnLst/>
              <a:rect l="l" t="t" r="r" b="b"/>
              <a:pathLst>
                <a:path w="312461" h="2854414">
                  <a:moveTo>
                    <a:pt x="0" y="0"/>
                  </a:moveTo>
                  <a:lnTo>
                    <a:pt x="312461" y="0"/>
                  </a:lnTo>
                  <a:lnTo>
                    <a:pt x="312461" y="2854414"/>
                  </a:lnTo>
                  <a:lnTo>
                    <a:pt x="0" y="2854414"/>
                  </a:lnTo>
                  <a:close/>
                </a:path>
              </a:pathLst>
            </a:custGeom>
            <a:solidFill>
              <a:srgbClr val="93A48D">
                <a:alpha val="64706"/>
              </a:srgbClr>
            </a:solidFill>
          </p:spPr>
          <p:txBody>
            <a:bodyPr/>
            <a:lstStyle/>
            <a:p>
              <a:endParaRPr lang="en-US"/>
            </a:p>
          </p:txBody>
        </p:sp>
      </p:grpSp>
      <p:grpSp>
        <p:nvGrpSpPr>
          <p:cNvPr id="18" name="Group 18"/>
          <p:cNvGrpSpPr/>
          <p:nvPr/>
        </p:nvGrpSpPr>
        <p:grpSpPr>
          <a:xfrm rot="5400000">
            <a:off x="11970884" y="4065980"/>
            <a:ext cx="500693" cy="6143273"/>
            <a:chOff x="0" y="0"/>
            <a:chExt cx="312461" cy="2854414"/>
          </a:xfrm>
        </p:grpSpPr>
        <p:sp>
          <p:nvSpPr>
            <p:cNvPr id="19" name="Freeform 19"/>
            <p:cNvSpPr/>
            <p:nvPr/>
          </p:nvSpPr>
          <p:spPr>
            <a:xfrm>
              <a:off x="0" y="0"/>
              <a:ext cx="312461" cy="2854414"/>
            </a:xfrm>
            <a:custGeom>
              <a:avLst/>
              <a:gdLst/>
              <a:ahLst/>
              <a:cxnLst/>
              <a:rect l="l" t="t" r="r" b="b"/>
              <a:pathLst>
                <a:path w="312461" h="2854414">
                  <a:moveTo>
                    <a:pt x="0" y="0"/>
                  </a:moveTo>
                  <a:lnTo>
                    <a:pt x="312461" y="0"/>
                  </a:lnTo>
                  <a:lnTo>
                    <a:pt x="312461" y="2854414"/>
                  </a:lnTo>
                  <a:lnTo>
                    <a:pt x="0" y="2854414"/>
                  </a:lnTo>
                  <a:close/>
                </a:path>
              </a:pathLst>
            </a:custGeom>
            <a:solidFill>
              <a:srgbClr val="93A48D">
                <a:alpha val="64706"/>
              </a:srgbClr>
            </a:solidFill>
          </p:spPr>
          <p:txBody>
            <a:bodyPr/>
            <a:lstStyle/>
            <a:p>
              <a:endParaRPr lang="en-US"/>
            </a:p>
          </p:txBody>
        </p:sp>
      </p:grpSp>
      <p:grpSp>
        <p:nvGrpSpPr>
          <p:cNvPr id="20" name="Group 20"/>
          <p:cNvGrpSpPr/>
          <p:nvPr/>
        </p:nvGrpSpPr>
        <p:grpSpPr>
          <a:xfrm rot="5400000">
            <a:off x="15260133" y="6264761"/>
            <a:ext cx="500693" cy="3497641"/>
            <a:chOff x="0" y="335132"/>
            <a:chExt cx="312461" cy="2182726"/>
          </a:xfrm>
        </p:grpSpPr>
        <p:sp>
          <p:nvSpPr>
            <p:cNvPr id="21" name="Freeform 21"/>
            <p:cNvSpPr/>
            <p:nvPr/>
          </p:nvSpPr>
          <p:spPr>
            <a:xfrm>
              <a:off x="0" y="335132"/>
              <a:ext cx="312461" cy="2182726"/>
            </a:xfrm>
            <a:custGeom>
              <a:avLst/>
              <a:gdLst/>
              <a:ahLst/>
              <a:cxnLst/>
              <a:rect l="l" t="t" r="r" b="b"/>
              <a:pathLst>
                <a:path w="312461" h="2517859">
                  <a:moveTo>
                    <a:pt x="0" y="0"/>
                  </a:moveTo>
                  <a:lnTo>
                    <a:pt x="312461" y="0"/>
                  </a:lnTo>
                  <a:lnTo>
                    <a:pt x="312461" y="2517859"/>
                  </a:lnTo>
                  <a:lnTo>
                    <a:pt x="0" y="2517859"/>
                  </a:lnTo>
                  <a:close/>
                </a:path>
              </a:pathLst>
            </a:custGeom>
            <a:solidFill>
              <a:srgbClr val="93A48D">
                <a:alpha val="64706"/>
              </a:srgbClr>
            </a:solidFill>
          </p:spPr>
          <p:txBody>
            <a:bodyPr/>
            <a:lstStyle/>
            <a:p>
              <a:endParaRPr lang="en-US"/>
            </a:p>
          </p:txBody>
        </p:sp>
      </p:grpSp>
      <p:sp>
        <p:nvSpPr>
          <p:cNvPr id="22" name="TextBox 22"/>
          <p:cNvSpPr txBox="1"/>
          <p:nvPr/>
        </p:nvSpPr>
        <p:spPr>
          <a:xfrm>
            <a:off x="5424653" y="1076481"/>
            <a:ext cx="7430829" cy="909257"/>
          </a:xfrm>
          <a:prstGeom prst="rect">
            <a:avLst/>
          </a:prstGeom>
        </p:spPr>
        <p:txBody>
          <a:bodyPr lIns="0" tIns="0" rIns="0" bIns="0" rtlCol="0" anchor="t">
            <a:spAutoFit/>
          </a:bodyPr>
          <a:lstStyle/>
          <a:p>
            <a:pPr algn="ctr">
              <a:lnSpc>
                <a:spcPts val="7030"/>
              </a:lnSpc>
            </a:pPr>
            <a:r>
              <a:rPr lang="en-US" sz="6450" spc="561">
                <a:solidFill>
                  <a:srgbClr val="383027"/>
                </a:solidFill>
                <a:latin typeface="Cormorant Garamond Bold"/>
              </a:rPr>
              <a:t>TIMELINE</a:t>
            </a:r>
          </a:p>
        </p:txBody>
      </p:sp>
      <p:sp>
        <p:nvSpPr>
          <p:cNvPr id="23" name="TextBox 23"/>
          <p:cNvSpPr txBox="1"/>
          <p:nvPr/>
        </p:nvSpPr>
        <p:spPr>
          <a:xfrm>
            <a:off x="6768273" y="348811"/>
            <a:ext cx="4730416" cy="654025"/>
          </a:xfrm>
          <a:prstGeom prst="rect">
            <a:avLst/>
          </a:prstGeom>
        </p:spPr>
        <p:txBody>
          <a:bodyPr lIns="0" tIns="0" rIns="0" bIns="0" rtlCol="0" anchor="t">
            <a:spAutoFit/>
          </a:bodyPr>
          <a:lstStyle/>
          <a:p>
            <a:pPr algn="ctr">
              <a:lnSpc>
                <a:spcPts val="5111"/>
              </a:lnSpc>
              <a:spcBef>
                <a:spcPct val="0"/>
              </a:spcBef>
            </a:pPr>
            <a:r>
              <a:rPr lang="en-US" sz="6000" dirty="0">
                <a:solidFill>
                  <a:srgbClr val="383027"/>
                </a:solidFill>
                <a:latin typeface="Caravan" pitchFamily="2" charset="-52"/>
              </a:rPr>
              <a:t>Project</a:t>
            </a:r>
          </a:p>
        </p:txBody>
      </p:sp>
      <p:sp>
        <p:nvSpPr>
          <p:cNvPr id="24" name="TextBox 24"/>
          <p:cNvSpPr txBox="1"/>
          <p:nvPr/>
        </p:nvSpPr>
        <p:spPr>
          <a:xfrm>
            <a:off x="5793767" y="9572942"/>
            <a:ext cx="6679427" cy="332740"/>
          </a:xfrm>
          <a:prstGeom prst="rect">
            <a:avLst/>
          </a:prstGeom>
        </p:spPr>
        <p:txBody>
          <a:bodyPr lIns="0" tIns="0" rIns="0" bIns="0" rtlCol="0" anchor="t">
            <a:spAutoFit/>
          </a:bodyPr>
          <a:lstStyle/>
          <a:p>
            <a:pPr algn="ctr">
              <a:lnSpc>
                <a:spcPts val="2660"/>
              </a:lnSpc>
              <a:spcBef>
                <a:spcPct val="0"/>
              </a:spcBef>
            </a:pPr>
            <a:r>
              <a:rPr lang="en-US" sz="1900" spc="286" dirty="0">
                <a:solidFill>
                  <a:srgbClr val="FFFFFF">
                    <a:alpha val="89804"/>
                  </a:srgbClr>
                </a:solidFill>
                <a:latin typeface="Stem SemLt" panose="020B0503020203020204" pitchFamily="34" charset="-52"/>
              </a:rPr>
              <a:t>HAPPY INSURANCE PROJECT</a:t>
            </a:r>
          </a:p>
        </p:txBody>
      </p:sp>
      <p:sp>
        <p:nvSpPr>
          <p:cNvPr id="25" name="TextBox 25"/>
          <p:cNvSpPr txBox="1"/>
          <p:nvPr/>
        </p:nvSpPr>
        <p:spPr>
          <a:xfrm>
            <a:off x="1834167" y="2680579"/>
            <a:ext cx="2444094" cy="286938"/>
          </a:xfrm>
          <a:prstGeom prst="rect">
            <a:avLst/>
          </a:prstGeom>
        </p:spPr>
        <p:txBody>
          <a:bodyPr lIns="0" tIns="0" rIns="0" bIns="0" rtlCol="0" anchor="t">
            <a:spAutoFit/>
          </a:bodyPr>
          <a:lstStyle/>
          <a:p>
            <a:pPr algn="ctr">
              <a:lnSpc>
                <a:spcPts val="2379"/>
              </a:lnSpc>
              <a:spcBef>
                <a:spcPct val="0"/>
              </a:spcBef>
            </a:pPr>
            <a:r>
              <a:rPr lang="en-US" sz="1699" spc="215" dirty="0">
                <a:solidFill>
                  <a:srgbClr val="3B302E"/>
                </a:solidFill>
                <a:latin typeface="Stem SemLt" panose="020B0503020203020204" pitchFamily="34" charset="-52"/>
              </a:rPr>
              <a:t>1 WEEK</a:t>
            </a:r>
          </a:p>
        </p:txBody>
      </p:sp>
      <p:sp>
        <p:nvSpPr>
          <p:cNvPr id="26" name="TextBox 26"/>
          <p:cNvSpPr txBox="1"/>
          <p:nvPr/>
        </p:nvSpPr>
        <p:spPr>
          <a:xfrm>
            <a:off x="4880857" y="2680579"/>
            <a:ext cx="2444094" cy="286938"/>
          </a:xfrm>
          <a:prstGeom prst="rect">
            <a:avLst/>
          </a:prstGeom>
        </p:spPr>
        <p:txBody>
          <a:bodyPr lIns="0" tIns="0" rIns="0" bIns="0" rtlCol="0" anchor="t">
            <a:spAutoFit/>
          </a:bodyPr>
          <a:lstStyle/>
          <a:p>
            <a:pPr algn="ctr">
              <a:lnSpc>
                <a:spcPts val="2379"/>
              </a:lnSpc>
              <a:spcBef>
                <a:spcPct val="0"/>
              </a:spcBef>
            </a:pPr>
            <a:r>
              <a:rPr lang="en-US" sz="1699" spc="215" dirty="0">
                <a:solidFill>
                  <a:srgbClr val="3B302E"/>
                </a:solidFill>
                <a:latin typeface="Stem SemLt" panose="020B0503020203020204" pitchFamily="34" charset="-52"/>
              </a:rPr>
              <a:t>2 WEEK</a:t>
            </a:r>
          </a:p>
        </p:txBody>
      </p:sp>
      <p:sp>
        <p:nvSpPr>
          <p:cNvPr id="27" name="TextBox 27"/>
          <p:cNvSpPr txBox="1"/>
          <p:nvPr/>
        </p:nvSpPr>
        <p:spPr>
          <a:xfrm>
            <a:off x="7927546" y="2680579"/>
            <a:ext cx="2444094" cy="286938"/>
          </a:xfrm>
          <a:prstGeom prst="rect">
            <a:avLst/>
          </a:prstGeom>
        </p:spPr>
        <p:txBody>
          <a:bodyPr lIns="0" tIns="0" rIns="0" bIns="0" rtlCol="0" anchor="t">
            <a:spAutoFit/>
          </a:bodyPr>
          <a:lstStyle/>
          <a:p>
            <a:pPr algn="ctr">
              <a:lnSpc>
                <a:spcPts val="2379"/>
              </a:lnSpc>
              <a:spcBef>
                <a:spcPct val="0"/>
              </a:spcBef>
            </a:pPr>
            <a:r>
              <a:rPr lang="en-US" sz="1699" spc="215" dirty="0">
                <a:solidFill>
                  <a:srgbClr val="3B302E"/>
                </a:solidFill>
                <a:latin typeface="Stem SemLt" panose="020B0503020203020204" pitchFamily="34" charset="-52"/>
              </a:rPr>
              <a:t>3 WEEK</a:t>
            </a:r>
          </a:p>
        </p:txBody>
      </p:sp>
      <p:sp>
        <p:nvSpPr>
          <p:cNvPr id="28" name="TextBox 28"/>
          <p:cNvSpPr txBox="1"/>
          <p:nvPr/>
        </p:nvSpPr>
        <p:spPr>
          <a:xfrm>
            <a:off x="10997217" y="2680579"/>
            <a:ext cx="2444094" cy="286938"/>
          </a:xfrm>
          <a:prstGeom prst="rect">
            <a:avLst/>
          </a:prstGeom>
        </p:spPr>
        <p:txBody>
          <a:bodyPr lIns="0" tIns="0" rIns="0" bIns="0" rtlCol="0" anchor="t">
            <a:spAutoFit/>
          </a:bodyPr>
          <a:lstStyle/>
          <a:p>
            <a:pPr algn="ctr">
              <a:lnSpc>
                <a:spcPts val="2379"/>
              </a:lnSpc>
              <a:spcBef>
                <a:spcPct val="0"/>
              </a:spcBef>
            </a:pPr>
            <a:r>
              <a:rPr lang="en-US" sz="1699" spc="215" dirty="0">
                <a:solidFill>
                  <a:srgbClr val="3B302E"/>
                </a:solidFill>
                <a:latin typeface="Stem SemLt" panose="020B0503020203020204" pitchFamily="34" charset="-52"/>
              </a:rPr>
              <a:t>4 WEEK</a:t>
            </a:r>
          </a:p>
        </p:txBody>
      </p:sp>
      <p:sp>
        <p:nvSpPr>
          <p:cNvPr id="29" name="TextBox 29"/>
          <p:cNvSpPr txBox="1"/>
          <p:nvPr/>
        </p:nvSpPr>
        <p:spPr>
          <a:xfrm>
            <a:off x="14047839" y="2680579"/>
            <a:ext cx="2444094" cy="286938"/>
          </a:xfrm>
          <a:prstGeom prst="rect">
            <a:avLst/>
          </a:prstGeom>
        </p:spPr>
        <p:txBody>
          <a:bodyPr lIns="0" tIns="0" rIns="0" bIns="0" rtlCol="0" anchor="t">
            <a:spAutoFit/>
          </a:bodyPr>
          <a:lstStyle/>
          <a:p>
            <a:pPr algn="ctr">
              <a:lnSpc>
                <a:spcPts val="2379"/>
              </a:lnSpc>
              <a:spcBef>
                <a:spcPct val="0"/>
              </a:spcBef>
            </a:pPr>
            <a:r>
              <a:rPr lang="en-US" sz="1699" spc="215" dirty="0">
                <a:solidFill>
                  <a:srgbClr val="3B302E"/>
                </a:solidFill>
                <a:latin typeface="Stem SemLt" panose="020B0503020203020204" pitchFamily="34" charset="-52"/>
              </a:rPr>
              <a:t>5 WEEK</a:t>
            </a:r>
          </a:p>
        </p:txBody>
      </p:sp>
      <p:sp>
        <p:nvSpPr>
          <p:cNvPr id="30" name="TextBox 30"/>
          <p:cNvSpPr txBox="1"/>
          <p:nvPr/>
        </p:nvSpPr>
        <p:spPr>
          <a:xfrm>
            <a:off x="1276189" y="4313724"/>
            <a:ext cx="3259812" cy="327406"/>
          </a:xfrm>
          <a:prstGeom prst="rect">
            <a:avLst/>
          </a:prstGeom>
        </p:spPr>
        <p:txBody>
          <a:bodyPr lIns="0" tIns="0" rIns="0" bIns="0" rtlCol="0" anchor="t">
            <a:spAutoFit/>
          </a:bodyPr>
          <a:lstStyle/>
          <a:p>
            <a:pPr>
              <a:lnSpc>
                <a:spcPts val="2507"/>
              </a:lnSpc>
            </a:pPr>
            <a:r>
              <a:rPr lang="en-US" sz="2300" spc="338" dirty="0">
                <a:solidFill>
                  <a:srgbClr val="2E2523"/>
                </a:solidFill>
                <a:latin typeface="Cormorant Garamond Bold Italics"/>
              </a:rPr>
              <a:t>PROCESS ONE</a:t>
            </a:r>
          </a:p>
        </p:txBody>
      </p:sp>
      <p:sp>
        <p:nvSpPr>
          <p:cNvPr id="31" name="TextBox 31"/>
          <p:cNvSpPr txBox="1"/>
          <p:nvPr/>
        </p:nvSpPr>
        <p:spPr>
          <a:xfrm>
            <a:off x="3267262" y="5208158"/>
            <a:ext cx="3259812" cy="327406"/>
          </a:xfrm>
          <a:prstGeom prst="rect">
            <a:avLst/>
          </a:prstGeom>
        </p:spPr>
        <p:txBody>
          <a:bodyPr lIns="0" tIns="0" rIns="0" bIns="0" rtlCol="0" anchor="t">
            <a:spAutoFit/>
          </a:bodyPr>
          <a:lstStyle/>
          <a:p>
            <a:pPr>
              <a:lnSpc>
                <a:spcPts val="2507"/>
              </a:lnSpc>
            </a:pPr>
            <a:r>
              <a:rPr lang="en-US" sz="2300" spc="338">
                <a:solidFill>
                  <a:srgbClr val="2E2523"/>
                </a:solidFill>
                <a:latin typeface="Cormorant Garamond Bold Italics"/>
              </a:rPr>
              <a:t>PROCESS TWO</a:t>
            </a:r>
          </a:p>
        </p:txBody>
      </p:sp>
      <p:sp>
        <p:nvSpPr>
          <p:cNvPr id="32" name="TextBox 32"/>
          <p:cNvSpPr txBox="1"/>
          <p:nvPr/>
        </p:nvSpPr>
        <p:spPr>
          <a:xfrm>
            <a:off x="6313951" y="6102592"/>
            <a:ext cx="3259812" cy="327406"/>
          </a:xfrm>
          <a:prstGeom prst="rect">
            <a:avLst/>
          </a:prstGeom>
        </p:spPr>
        <p:txBody>
          <a:bodyPr lIns="0" tIns="0" rIns="0" bIns="0" rtlCol="0" anchor="t">
            <a:spAutoFit/>
          </a:bodyPr>
          <a:lstStyle/>
          <a:p>
            <a:pPr>
              <a:lnSpc>
                <a:spcPts val="2507"/>
              </a:lnSpc>
            </a:pPr>
            <a:r>
              <a:rPr lang="en-US" sz="2300" spc="338">
                <a:solidFill>
                  <a:srgbClr val="2E2523"/>
                </a:solidFill>
                <a:latin typeface="Cormorant Garamond Bold Italics"/>
              </a:rPr>
              <a:t>PROCESS THREE</a:t>
            </a:r>
          </a:p>
        </p:txBody>
      </p:sp>
      <p:sp>
        <p:nvSpPr>
          <p:cNvPr id="33" name="TextBox 33"/>
          <p:cNvSpPr txBox="1"/>
          <p:nvPr/>
        </p:nvSpPr>
        <p:spPr>
          <a:xfrm>
            <a:off x="9360641" y="6997025"/>
            <a:ext cx="3259812" cy="327406"/>
          </a:xfrm>
          <a:prstGeom prst="rect">
            <a:avLst/>
          </a:prstGeom>
        </p:spPr>
        <p:txBody>
          <a:bodyPr lIns="0" tIns="0" rIns="0" bIns="0" rtlCol="0" anchor="t">
            <a:spAutoFit/>
          </a:bodyPr>
          <a:lstStyle/>
          <a:p>
            <a:pPr>
              <a:lnSpc>
                <a:spcPts val="2507"/>
              </a:lnSpc>
            </a:pPr>
            <a:r>
              <a:rPr lang="en-US" sz="2300" spc="338">
                <a:solidFill>
                  <a:srgbClr val="2E2523"/>
                </a:solidFill>
                <a:latin typeface="Cormorant Garamond Bold Italics"/>
              </a:rPr>
              <a:t>PROCESS FOUR</a:t>
            </a:r>
          </a:p>
        </p:txBody>
      </p:sp>
      <p:sp>
        <p:nvSpPr>
          <p:cNvPr id="34" name="TextBox 34"/>
          <p:cNvSpPr txBox="1"/>
          <p:nvPr/>
        </p:nvSpPr>
        <p:spPr>
          <a:xfrm>
            <a:off x="13934606" y="7891459"/>
            <a:ext cx="3259812" cy="327406"/>
          </a:xfrm>
          <a:prstGeom prst="rect">
            <a:avLst/>
          </a:prstGeom>
        </p:spPr>
        <p:txBody>
          <a:bodyPr lIns="0" tIns="0" rIns="0" bIns="0" rtlCol="0" anchor="t">
            <a:spAutoFit/>
          </a:bodyPr>
          <a:lstStyle/>
          <a:p>
            <a:pPr>
              <a:lnSpc>
                <a:spcPts val="2507"/>
              </a:lnSpc>
            </a:pPr>
            <a:r>
              <a:rPr lang="en-US" sz="2300" spc="338">
                <a:solidFill>
                  <a:srgbClr val="2E2523"/>
                </a:solidFill>
                <a:latin typeface="Cormorant Garamond Bold Italics"/>
              </a:rPr>
              <a:t>PROCESS FIVE</a:t>
            </a:r>
          </a:p>
        </p:txBody>
      </p:sp>
      <p:sp>
        <p:nvSpPr>
          <p:cNvPr id="40" name="Slide Number Placeholder 39">
            <a:extLst>
              <a:ext uri="{FF2B5EF4-FFF2-40B4-BE49-F238E27FC236}">
                <a16:creationId xmlns:a16="http://schemas.microsoft.com/office/drawing/2014/main" id="{8299D4BE-70B1-4F50-9CB5-5D9B4A0E896B}"/>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2632"/>
            <a:ext cx="18288000" cy="104564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9969" r="-7198" b="-4380"/>
            </a:stretch>
          </a:blipFill>
        </p:spPr>
        <p:txBody>
          <a:bodyPr/>
          <a:lstStyle/>
          <a:p>
            <a:endParaRPr lang="en-US"/>
          </a:p>
        </p:txBody>
      </p:sp>
      <p:sp>
        <p:nvSpPr>
          <p:cNvPr id="4" name="AutoShape 4"/>
          <p:cNvSpPr/>
          <p:nvPr/>
        </p:nvSpPr>
        <p:spPr>
          <a:xfrm>
            <a:off x="-7864" y="9463203"/>
            <a:ext cx="18295864" cy="0"/>
          </a:xfrm>
          <a:prstGeom prst="line">
            <a:avLst/>
          </a:prstGeom>
          <a:ln w="19050" cap="rnd">
            <a:solidFill>
              <a:srgbClr val="2E2523"/>
            </a:solidFill>
            <a:prstDash val="solid"/>
            <a:headEnd type="none" w="sm" len="sm"/>
            <a:tailEnd type="none" w="sm" len="sm"/>
          </a:ln>
        </p:spPr>
        <p:txBody>
          <a:bodyPr/>
          <a:lstStyle/>
          <a:p>
            <a:endParaRPr lang="en-US"/>
          </a:p>
        </p:txBody>
      </p:sp>
      <p:sp>
        <p:nvSpPr>
          <p:cNvPr id="5" name="AutoShape 5"/>
          <p:cNvSpPr/>
          <p:nvPr/>
        </p:nvSpPr>
        <p:spPr>
          <a:xfrm>
            <a:off x="7735323" y="3771900"/>
            <a:ext cx="10238858" cy="0"/>
          </a:xfrm>
          <a:prstGeom prst="line">
            <a:avLst/>
          </a:prstGeom>
          <a:ln w="19050" cap="rnd">
            <a:solidFill>
              <a:srgbClr val="383027"/>
            </a:solidFill>
            <a:prstDash val="sysDot"/>
            <a:headEnd type="none" w="sm" len="sm"/>
            <a:tailEnd type="none" w="sm" len="sm"/>
          </a:ln>
        </p:spPr>
        <p:txBody>
          <a:bodyPr/>
          <a:lstStyle/>
          <a:p>
            <a:endParaRPr lang="en-US"/>
          </a:p>
        </p:txBody>
      </p:sp>
      <p:sp>
        <p:nvSpPr>
          <p:cNvPr id="6" name="AutoShape 6"/>
          <p:cNvSpPr/>
          <p:nvPr/>
        </p:nvSpPr>
        <p:spPr>
          <a:xfrm>
            <a:off x="7696200" y="5760058"/>
            <a:ext cx="10238858" cy="0"/>
          </a:xfrm>
          <a:prstGeom prst="line">
            <a:avLst/>
          </a:prstGeom>
          <a:ln w="19050" cap="rnd">
            <a:solidFill>
              <a:srgbClr val="383027"/>
            </a:solidFill>
            <a:prstDash val="sysDot"/>
            <a:headEnd type="none" w="sm" len="sm"/>
            <a:tailEnd type="none" w="sm" len="sm"/>
          </a:ln>
        </p:spPr>
        <p:txBody>
          <a:bodyPr/>
          <a:lstStyle/>
          <a:p>
            <a:endParaRPr lang="en-US"/>
          </a:p>
        </p:txBody>
      </p:sp>
      <p:sp>
        <p:nvSpPr>
          <p:cNvPr id="7" name="AutoShape 7"/>
          <p:cNvSpPr/>
          <p:nvPr/>
        </p:nvSpPr>
        <p:spPr>
          <a:xfrm>
            <a:off x="7848600" y="7482952"/>
            <a:ext cx="10238858" cy="0"/>
          </a:xfrm>
          <a:prstGeom prst="line">
            <a:avLst/>
          </a:prstGeom>
          <a:ln w="19050" cap="rnd">
            <a:solidFill>
              <a:srgbClr val="383027"/>
            </a:solidFill>
            <a:prstDash val="sysDot"/>
            <a:headEnd type="none" w="sm" len="sm"/>
            <a:tailEnd type="none" w="sm" len="sm"/>
          </a:ln>
        </p:spPr>
        <p:txBody>
          <a:bodyPr/>
          <a:lstStyle/>
          <a:p>
            <a:endParaRPr lang="en-US"/>
          </a:p>
        </p:txBody>
      </p:sp>
      <p:sp>
        <p:nvSpPr>
          <p:cNvPr id="9" name="TextBox 9"/>
          <p:cNvSpPr txBox="1"/>
          <p:nvPr/>
        </p:nvSpPr>
        <p:spPr>
          <a:xfrm>
            <a:off x="7620000" y="9816127"/>
            <a:ext cx="3536866" cy="275653"/>
          </a:xfrm>
          <a:prstGeom prst="rect">
            <a:avLst/>
          </a:prstGeom>
        </p:spPr>
        <p:txBody>
          <a:bodyPr wrap="square" lIns="0" tIns="0" rIns="0" bIns="0" rtlCol="0" anchor="t">
            <a:spAutoFit/>
          </a:bodyPr>
          <a:lstStyle/>
          <a:p>
            <a:pPr>
              <a:lnSpc>
                <a:spcPts val="2309"/>
              </a:lnSpc>
              <a:spcBef>
                <a:spcPct val="0"/>
              </a:spcBef>
            </a:pPr>
            <a:r>
              <a:rPr lang="en-US" sz="1649" spc="156" dirty="0">
                <a:solidFill>
                  <a:srgbClr val="000000"/>
                </a:solidFill>
                <a:latin typeface="Stem SemLt" panose="020B0503020203020204" pitchFamily="34" charset="-52"/>
              </a:rPr>
              <a:t>HAPPY INSURANCE PROJECT</a:t>
            </a:r>
          </a:p>
        </p:txBody>
      </p:sp>
      <p:sp>
        <p:nvSpPr>
          <p:cNvPr id="10" name="TextBox 10"/>
          <p:cNvSpPr txBox="1"/>
          <p:nvPr/>
        </p:nvSpPr>
        <p:spPr>
          <a:xfrm>
            <a:off x="8016992" y="1659009"/>
            <a:ext cx="779963" cy="1061666"/>
          </a:xfrm>
          <a:prstGeom prst="rect">
            <a:avLst/>
          </a:prstGeom>
        </p:spPr>
        <p:txBody>
          <a:bodyPr lIns="0" tIns="0" rIns="0" bIns="0" rtlCol="0" anchor="t">
            <a:spAutoFit/>
          </a:bodyPr>
          <a:lstStyle/>
          <a:p>
            <a:pPr algn="ctr">
              <a:lnSpc>
                <a:spcPts val="8115"/>
              </a:lnSpc>
            </a:pPr>
            <a:r>
              <a:rPr lang="en-US" sz="7445" spc="647" dirty="0">
                <a:solidFill>
                  <a:srgbClr val="383027"/>
                </a:solidFill>
                <a:latin typeface="Calgary"/>
              </a:rPr>
              <a:t>1</a:t>
            </a:r>
          </a:p>
        </p:txBody>
      </p:sp>
      <p:sp>
        <p:nvSpPr>
          <p:cNvPr id="11" name="TextBox 11"/>
          <p:cNvSpPr txBox="1"/>
          <p:nvPr/>
        </p:nvSpPr>
        <p:spPr>
          <a:xfrm>
            <a:off x="7983037" y="4170635"/>
            <a:ext cx="779963" cy="1061666"/>
          </a:xfrm>
          <a:prstGeom prst="rect">
            <a:avLst/>
          </a:prstGeom>
        </p:spPr>
        <p:txBody>
          <a:bodyPr lIns="0" tIns="0" rIns="0" bIns="0" rtlCol="0" anchor="t">
            <a:spAutoFit/>
          </a:bodyPr>
          <a:lstStyle/>
          <a:p>
            <a:pPr algn="ctr">
              <a:lnSpc>
                <a:spcPts val="8115"/>
              </a:lnSpc>
            </a:pPr>
            <a:r>
              <a:rPr lang="en-US" sz="7445" spc="647" dirty="0">
                <a:solidFill>
                  <a:srgbClr val="383027"/>
                </a:solidFill>
                <a:latin typeface="Calgary"/>
              </a:rPr>
              <a:t>2</a:t>
            </a:r>
          </a:p>
        </p:txBody>
      </p:sp>
      <p:sp>
        <p:nvSpPr>
          <p:cNvPr id="12" name="TextBox 12"/>
          <p:cNvSpPr txBox="1"/>
          <p:nvPr/>
        </p:nvSpPr>
        <p:spPr>
          <a:xfrm>
            <a:off x="7983037" y="6287816"/>
            <a:ext cx="754563" cy="1065484"/>
          </a:xfrm>
          <a:prstGeom prst="rect">
            <a:avLst/>
          </a:prstGeom>
        </p:spPr>
        <p:txBody>
          <a:bodyPr wrap="square" lIns="0" tIns="0" rIns="0" bIns="0" rtlCol="0" anchor="t">
            <a:spAutoFit/>
          </a:bodyPr>
          <a:lstStyle/>
          <a:p>
            <a:pPr algn="ctr">
              <a:lnSpc>
                <a:spcPts val="8115"/>
              </a:lnSpc>
            </a:pPr>
            <a:r>
              <a:rPr lang="en-US" sz="7445" spc="647" dirty="0">
                <a:solidFill>
                  <a:srgbClr val="383027"/>
                </a:solidFill>
                <a:latin typeface="Calgary"/>
              </a:rPr>
              <a:t>3</a:t>
            </a:r>
          </a:p>
        </p:txBody>
      </p:sp>
      <p:sp>
        <p:nvSpPr>
          <p:cNvPr id="13" name="TextBox 13"/>
          <p:cNvSpPr txBox="1"/>
          <p:nvPr/>
        </p:nvSpPr>
        <p:spPr>
          <a:xfrm>
            <a:off x="7983037" y="7933186"/>
            <a:ext cx="779963" cy="1061666"/>
          </a:xfrm>
          <a:prstGeom prst="rect">
            <a:avLst/>
          </a:prstGeom>
        </p:spPr>
        <p:txBody>
          <a:bodyPr lIns="0" tIns="0" rIns="0" bIns="0" rtlCol="0" anchor="t">
            <a:spAutoFit/>
          </a:bodyPr>
          <a:lstStyle/>
          <a:p>
            <a:pPr algn="ctr">
              <a:lnSpc>
                <a:spcPts val="8115"/>
              </a:lnSpc>
            </a:pPr>
            <a:r>
              <a:rPr lang="en-US" sz="7445" spc="647" dirty="0">
                <a:solidFill>
                  <a:srgbClr val="383027"/>
                </a:solidFill>
                <a:latin typeface="Calgary"/>
              </a:rPr>
              <a:t>4</a:t>
            </a:r>
          </a:p>
        </p:txBody>
      </p:sp>
      <p:sp>
        <p:nvSpPr>
          <p:cNvPr id="14" name="TextBox 14"/>
          <p:cNvSpPr txBox="1"/>
          <p:nvPr/>
        </p:nvSpPr>
        <p:spPr>
          <a:xfrm>
            <a:off x="9881027" y="1707136"/>
            <a:ext cx="2551677" cy="768287"/>
          </a:xfrm>
          <a:prstGeom prst="rect">
            <a:avLst/>
          </a:prstGeom>
        </p:spPr>
        <p:txBody>
          <a:bodyPr wrap="square" lIns="0" tIns="0" rIns="0" bIns="0" rtlCol="0" anchor="t">
            <a:spAutoFit/>
          </a:bodyPr>
          <a:lstStyle/>
          <a:p>
            <a:pPr>
              <a:lnSpc>
                <a:spcPts val="3079"/>
              </a:lnSpc>
            </a:pPr>
            <a:r>
              <a:rPr lang="en-US" sz="2200" spc="209" dirty="0">
                <a:solidFill>
                  <a:srgbClr val="3B302E"/>
                </a:solidFill>
                <a:latin typeface="Stem SemLt" panose="020B0503020203020204" pitchFamily="34" charset="-52"/>
              </a:rPr>
              <a:t>RESEARCH </a:t>
            </a:r>
          </a:p>
          <a:p>
            <a:pPr>
              <a:lnSpc>
                <a:spcPts val="3079"/>
              </a:lnSpc>
            </a:pPr>
            <a:r>
              <a:rPr lang="en-US" sz="2200" spc="209" dirty="0">
                <a:solidFill>
                  <a:srgbClr val="3B302E"/>
                </a:solidFill>
                <a:latin typeface="Stem SemLt" panose="020B0503020203020204" pitchFamily="34" charset="-52"/>
              </a:rPr>
              <a:t>CONCLUSIONS</a:t>
            </a:r>
          </a:p>
        </p:txBody>
      </p:sp>
      <p:sp>
        <p:nvSpPr>
          <p:cNvPr id="15" name="TextBox 15"/>
          <p:cNvSpPr txBox="1"/>
          <p:nvPr/>
        </p:nvSpPr>
        <p:spPr>
          <a:xfrm>
            <a:off x="9843339" y="4224998"/>
            <a:ext cx="2276090" cy="774956"/>
          </a:xfrm>
          <a:prstGeom prst="rect">
            <a:avLst/>
          </a:prstGeom>
        </p:spPr>
        <p:txBody>
          <a:bodyPr wrap="square" lIns="0" tIns="0" rIns="0" bIns="0" rtlCol="0" anchor="t">
            <a:spAutoFit/>
          </a:bodyPr>
          <a:lstStyle/>
          <a:p>
            <a:pPr>
              <a:lnSpc>
                <a:spcPts val="3079"/>
              </a:lnSpc>
            </a:pPr>
            <a:r>
              <a:rPr lang="en-US" sz="2200" spc="209" dirty="0">
                <a:solidFill>
                  <a:srgbClr val="3B302E"/>
                </a:solidFill>
                <a:latin typeface="Stem SemLt" panose="020B0503020203020204" pitchFamily="34" charset="-52"/>
              </a:rPr>
              <a:t>REVENUE ANALYSIS</a:t>
            </a:r>
          </a:p>
        </p:txBody>
      </p:sp>
      <p:sp>
        <p:nvSpPr>
          <p:cNvPr id="16" name="TextBox 16"/>
          <p:cNvSpPr txBox="1"/>
          <p:nvPr/>
        </p:nvSpPr>
        <p:spPr>
          <a:xfrm>
            <a:off x="9720457" y="6287816"/>
            <a:ext cx="2809490" cy="768287"/>
          </a:xfrm>
          <a:prstGeom prst="rect">
            <a:avLst/>
          </a:prstGeom>
        </p:spPr>
        <p:txBody>
          <a:bodyPr lIns="0" tIns="0" rIns="0" bIns="0" rtlCol="0" anchor="t">
            <a:spAutoFit/>
          </a:bodyPr>
          <a:lstStyle/>
          <a:p>
            <a:pPr>
              <a:lnSpc>
                <a:spcPts val="3079"/>
              </a:lnSpc>
            </a:pPr>
            <a:r>
              <a:rPr lang="en-US" sz="2200" spc="209" dirty="0">
                <a:solidFill>
                  <a:srgbClr val="3B302E"/>
                </a:solidFill>
                <a:latin typeface="Stem SemLt" panose="020B0503020203020204" pitchFamily="34" charset="-52"/>
              </a:rPr>
              <a:t>IMPROVE LOW PERFORMERS</a:t>
            </a:r>
          </a:p>
        </p:txBody>
      </p:sp>
      <p:sp>
        <p:nvSpPr>
          <p:cNvPr id="17" name="TextBox 17"/>
          <p:cNvSpPr txBox="1"/>
          <p:nvPr/>
        </p:nvSpPr>
        <p:spPr>
          <a:xfrm>
            <a:off x="9752120" y="7909802"/>
            <a:ext cx="2809490" cy="774956"/>
          </a:xfrm>
          <a:prstGeom prst="rect">
            <a:avLst/>
          </a:prstGeom>
        </p:spPr>
        <p:txBody>
          <a:bodyPr lIns="0" tIns="0" rIns="0" bIns="0" rtlCol="0" anchor="t">
            <a:spAutoFit/>
          </a:bodyPr>
          <a:lstStyle/>
          <a:p>
            <a:pPr>
              <a:lnSpc>
                <a:spcPts val="3079"/>
              </a:lnSpc>
            </a:pPr>
            <a:r>
              <a:rPr lang="en-US" sz="2400" spc="137" dirty="0">
                <a:solidFill>
                  <a:srgbClr val="383027"/>
                </a:solidFill>
                <a:latin typeface="Stem SemLt" panose="020B0503020203020204" pitchFamily="34" charset="-52"/>
              </a:rPr>
              <a:t>PRODUCT LINE EVALUATION</a:t>
            </a:r>
            <a:endParaRPr lang="en-US" sz="2200" spc="209" dirty="0">
              <a:solidFill>
                <a:srgbClr val="3B302E"/>
              </a:solidFill>
              <a:latin typeface="Stem SemLt" panose="020B0503020203020204" pitchFamily="34" charset="-52"/>
            </a:endParaRPr>
          </a:p>
        </p:txBody>
      </p:sp>
      <p:sp>
        <p:nvSpPr>
          <p:cNvPr id="18" name="TextBox 18"/>
          <p:cNvSpPr txBox="1"/>
          <p:nvPr/>
        </p:nvSpPr>
        <p:spPr>
          <a:xfrm>
            <a:off x="12598518" y="812848"/>
            <a:ext cx="5457345" cy="2539157"/>
          </a:xfrm>
          <a:prstGeom prst="rect">
            <a:avLst/>
          </a:prstGeom>
        </p:spPr>
        <p:txBody>
          <a:bodyPr wrap="square" lIns="0" tIns="0" rIns="0" bIns="0" rtlCol="0" anchor="t">
            <a:spAutoFit/>
          </a:bodyPr>
          <a:lstStyle/>
          <a:p>
            <a:pPr>
              <a:lnSpc>
                <a:spcPts val="2247"/>
              </a:lnSpc>
            </a:pPr>
            <a:r>
              <a:rPr lang="en-US" sz="2000" dirty="0">
                <a:latin typeface="SimSun" panose="02010600030101010101" pitchFamily="2" charset="-122"/>
                <a:ea typeface="SimSun" panose="02010600030101010101" pitchFamily="2" charset="-122"/>
              </a:rPr>
              <a:t>Top Performers: Life 3, Economic, and Life 2 are the top three revenue generators, each contributing over 13% of total revenue.</a:t>
            </a:r>
          </a:p>
          <a:p>
            <a:pPr>
              <a:lnSpc>
                <a:spcPts val="2247"/>
              </a:lnSpc>
            </a:pPr>
            <a:endParaRPr lang="en-US" sz="2000" dirty="0">
              <a:latin typeface="SimSun" panose="02010600030101010101" pitchFamily="2" charset="-122"/>
              <a:ea typeface="SimSun" panose="02010600030101010101" pitchFamily="2" charset="-122"/>
            </a:endParaRPr>
          </a:p>
          <a:p>
            <a:pPr>
              <a:lnSpc>
                <a:spcPts val="2247"/>
              </a:lnSpc>
            </a:pPr>
            <a:r>
              <a:rPr lang="en-US" sz="2000" dirty="0">
                <a:latin typeface="SimSun" panose="02010600030101010101" pitchFamily="2" charset="-122"/>
                <a:ea typeface="SimSun" panose="02010600030101010101" pitchFamily="2" charset="-122"/>
              </a:rPr>
              <a:t>Low Performers: Live 2, Major 2, and Jewelry 1 are the lowest revenue contributors, each accounting for less than 2% of total revenue. </a:t>
            </a:r>
            <a:endParaRPr lang="en-US" sz="2000" spc="137" dirty="0">
              <a:solidFill>
                <a:srgbClr val="383027"/>
              </a:solidFill>
              <a:latin typeface="Stem SemLt" panose="020B0503020203020204" pitchFamily="34" charset="-52"/>
            </a:endParaRPr>
          </a:p>
        </p:txBody>
      </p:sp>
      <p:grpSp>
        <p:nvGrpSpPr>
          <p:cNvPr id="28" name="Group 9">
            <a:extLst>
              <a:ext uri="{FF2B5EF4-FFF2-40B4-BE49-F238E27FC236}">
                <a16:creationId xmlns:a16="http://schemas.microsoft.com/office/drawing/2014/main" id="{86D704E1-F2AF-4E7F-B606-C747978AE755}"/>
              </a:ext>
            </a:extLst>
          </p:cNvPr>
          <p:cNvGrpSpPr/>
          <p:nvPr/>
        </p:nvGrpSpPr>
        <p:grpSpPr>
          <a:xfrm>
            <a:off x="185620" y="190500"/>
            <a:ext cx="6977180" cy="9272703"/>
            <a:chOff x="0" y="0"/>
            <a:chExt cx="1856401" cy="3483890"/>
          </a:xfrm>
        </p:grpSpPr>
        <p:sp>
          <p:nvSpPr>
            <p:cNvPr id="29" name="Freeform 10">
              <a:extLst>
                <a:ext uri="{FF2B5EF4-FFF2-40B4-BE49-F238E27FC236}">
                  <a16:creationId xmlns:a16="http://schemas.microsoft.com/office/drawing/2014/main" id="{1229EF25-D6C0-4A12-99E4-FA228BB3D857}"/>
                </a:ext>
              </a:extLst>
            </p:cNvPr>
            <p:cNvSpPr/>
            <p:nvPr/>
          </p:nvSpPr>
          <p:spPr>
            <a:xfrm>
              <a:off x="0" y="0"/>
              <a:ext cx="1856401" cy="3483890"/>
            </a:xfrm>
            <a:custGeom>
              <a:avLst/>
              <a:gdLst/>
              <a:ahLst/>
              <a:cxnLst/>
              <a:rect l="l" t="t" r="r" b="b"/>
              <a:pathLst>
                <a:path w="1693343" h="3483890">
                  <a:moveTo>
                    <a:pt x="0" y="0"/>
                  </a:moveTo>
                  <a:lnTo>
                    <a:pt x="1693343" y="0"/>
                  </a:lnTo>
                  <a:lnTo>
                    <a:pt x="1693343" y="3483890"/>
                  </a:lnTo>
                  <a:lnTo>
                    <a:pt x="0" y="3483890"/>
                  </a:lnTo>
                  <a:close/>
                </a:path>
              </a:pathLst>
            </a:custGeom>
            <a:solidFill>
              <a:srgbClr val="383027"/>
            </a:solidFill>
          </p:spPr>
          <p:txBody>
            <a:bodyPr/>
            <a:lstStyle/>
            <a:p>
              <a:endParaRPr lang="ru-RU" dirty="0"/>
            </a:p>
          </p:txBody>
        </p:sp>
      </p:grpSp>
      <p:pic>
        <p:nvPicPr>
          <p:cNvPr id="30" name="Picture 29">
            <a:extLst>
              <a:ext uri="{FF2B5EF4-FFF2-40B4-BE49-F238E27FC236}">
                <a16:creationId xmlns:a16="http://schemas.microsoft.com/office/drawing/2014/main" id="{7C0307A4-CC2C-459D-85ED-440AA0FD08C7}"/>
              </a:ext>
            </a:extLst>
          </p:cNvPr>
          <p:cNvPicPr>
            <a:picLocks noChangeAspect="1"/>
          </p:cNvPicPr>
          <p:nvPr/>
        </p:nvPicPr>
        <p:blipFill>
          <a:blip r:embed="rId4"/>
          <a:stretch>
            <a:fillRect/>
          </a:stretch>
        </p:blipFill>
        <p:spPr>
          <a:xfrm>
            <a:off x="547920" y="1365186"/>
            <a:ext cx="6233146" cy="7975174"/>
          </a:xfrm>
          <a:prstGeom prst="rect">
            <a:avLst/>
          </a:prstGeom>
        </p:spPr>
      </p:pic>
      <p:sp>
        <p:nvSpPr>
          <p:cNvPr id="31" name="TextBox 20">
            <a:extLst>
              <a:ext uri="{FF2B5EF4-FFF2-40B4-BE49-F238E27FC236}">
                <a16:creationId xmlns:a16="http://schemas.microsoft.com/office/drawing/2014/main" id="{15EA478C-FF86-446C-A7A9-DCD823DBD7AA}"/>
              </a:ext>
            </a:extLst>
          </p:cNvPr>
          <p:cNvSpPr txBox="1"/>
          <p:nvPr/>
        </p:nvSpPr>
        <p:spPr>
          <a:xfrm>
            <a:off x="12612917" y="4088146"/>
            <a:ext cx="5112652" cy="1410643"/>
          </a:xfrm>
          <a:prstGeom prst="rect">
            <a:avLst/>
          </a:prstGeom>
        </p:spPr>
        <p:txBody>
          <a:bodyPr wrap="square" lIns="0" tIns="0" rIns="0" bIns="0" rtlCol="0" anchor="t">
            <a:spAutoFit/>
          </a:bodyPr>
          <a:lstStyle/>
          <a:p>
            <a:pPr>
              <a:lnSpc>
                <a:spcPts val="2247"/>
              </a:lnSpc>
            </a:pPr>
            <a:r>
              <a:rPr lang="en-US" sz="2000" spc="137" dirty="0">
                <a:solidFill>
                  <a:srgbClr val="383027"/>
                </a:solidFill>
                <a:latin typeface="SimSun" panose="02010600030101010101" pitchFamily="2" charset="-122"/>
                <a:ea typeface="SimSun" panose="02010600030101010101" pitchFamily="2" charset="-122"/>
              </a:rPr>
              <a:t>For products like Health 2, which has high quantity but lower revenue percentage, review pricing strategies to maximize profitability.</a:t>
            </a:r>
            <a:endParaRPr lang="en-US" sz="2000" i="1" spc="137" dirty="0">
              <a:solidFill>
                <a:srgbClr val="383027"/>
              </a:solidFill>
              <a:latin typeface="SimSun" panose="02010600030101010101" pitchFamily="2" charset="-122"/>
              <a:ea typeface="SimSun" panose="02010600030101010101" pitchFamily="2" charset="-122"/>
            </a:endParaRPr>
          </a:p>
        </p:txBody>
      </p:sp>
      <p:sp>
        <p:nvSpPr>
          <p:cNvPr id="32" name="TextBox 20">
            <a:extLst>
              <a:ext uri="{FF2B5EF4-FFF2-40B4-BE49-F238E27FC236}">
                <a16:creationId xmlns:a16="http://schemas.microsoft.com/office/drawing/2014/main" id="{7D83EAD3-C6D6-4717-84A4-BCC98587DDCA}"/>
              </a:ext>
            </a:extLst>
          </p:cNvPr>
          <p:cNvSpPr txBox="1"/>
          <p:nvPr/>
        </p:nvSpPr>
        <p:spPr>
          <a:xfrm>
            <a:off x="12587110" y="7433966"/>
            <a:ext cx="5152970" cy="1410643"/>
          </a:xfrm>
          <a:prstGeom prst="rect">
            <a:avLst/>
          </a:prstGeom>
        </p:spPr>
        <p:txBody>
          <a:bodyPr wrap="square" lIns="0" tIns="0" rIns="0" bIns="0" rtlCol="0" anchor="t">
            <a:spAutoFit/>
          </a:bodyPr>
          <a:lstStyle/>
          <a:p>
            <a:pPr>
              <a:lnSpc>
                <a:spcPts val="2247"/>
              </a:lnSpc>
            </a:pPr>
            <a:endParaRPr lang="en-US" sz="1449" spc="137" dirty="0">
              <a:solidFill>
                <a:srgbClr val="383027"/>
              </a:solidFill>
              <a:latin typeface="Stem SemLt" panose="020B0503020203020204" pitchFamily="34" charset="-52"/>
            </a:endParaRPr>
          </a:p>
          <a:p>
            <a:pPr>
              <a:lnSpc>
                <a:spcPts val="2247"/>
              </a:lnSpc>
            </a:pPr>
            <a:r>
              <a:rPr lang="en-US" sz="2000" spc="137" dirty="0">
                <a:solidFill>
                  <a:srgbClr val="383027"/>
                </a:solidFill>
                <a:latin typeface="SimSun" panose="02010600030101010101" pitchFamily="2" charset="-122"/>
                <a:ea typeface="SimSun" panose="02010600030101010101" pitchFamily="2" charset="-122"/>
              </a:rPr>
              <a:t>Consider phasing out or revamping consistently underperforming products if improvements don't yield results.</a:t>
            </a:r>
            <a:endParaRPr lang="en-US" sz="2000" i="1" spc="137" dirty="0">
              <a:solidFill>
                <a:srgbClr val="383027"/>
              </a:solidFill>
              <a:latin typeface="SimSun" panose="02010600030101010101" pitchFamily="2" charset="-122"/>
              <a:ea typeface="SimSun" panose="02010600030101010101" pitchFamily="2" charset="-122"/>
            </a:endParaRPr>
          </a:p>
        </p:txBody>
      </p:sp>
      <p:sp>
        <p:nvSpPr>
          <p:cNvPr id="33" name="TextBox 8">
            <a:extLst>
              <a:ext uri="{FF2B5EF4-FFF2-40B4-BE49-F238E27FC236}">
                <a16:creationId xmlns:a16="http://schemas.microsoft.com/office/drawing/2014/main" id="{0B21D362-D16B-4389-B47D-25C36D22D20B}"/>
              </a:ext>
            </a:extLst>
          </p:cNvPr>
          <p:cNvSpPr txBox="1"/>
          <p:nvPr/>
        </p:nvSpPr>
        <p:spPr>
          <a:xfrm>
            <a:off x="4836456" y="393602"/>
            <a:ext cx="5109887" cy="826770"/>
          </a:xfrm>
          <a:prstGeom prst="rect">
            <a:avLst/>
          </a:prstGeom>
        </p:spPr>
        <p:txBody>
          <a:bodyPr lIns="0" tIns="0" rIns="0" bIns="0" rtlCol="0" anchor="t">
            <a:spAutoFit/>
          </a:bodyPr>
          <a:lstStyle/>
          <a:p>
            <a:pPr algn="just">
              <a:lnSpc>
                <a:spcPts val="6435"/>
              </a:lnSpc>
            </a:pPr>
            <a:r>
              <a:rPr lang="en-US" sz="5850" spc="690" dirty="0">
                <a:solidFill>
                  <a:schemeClr val="bg1"/>
                </a:solidFill>
                <a:latin typeface="Cormorant Garamond Medium"/>
              </a:rPr>
              <a:t>PROD</a:t>
            </a:r>
            <a:r>
              <a:rPr lang="en-US" sz="5850" spc="690" dirty="0">
                <a:solidFill>
                  <a:srgbClr val="3B302E"/>
                </a:solidFill>
                <a:latin typeface="Cormorant Garamond Medium"/>
              </a:rPr>
              <a:t>UCTS</a:t>
            </a:r>
          </a:p>
        </p:txBody>
      </p:sp>
      <p:sp>
        <p:nvSpPr>
          <p:cNvPr id="34" name="TextBox 20">
            <a:extLst>
              <a:ext uri="{FF2B5EF4-FFF2-40B4-BE49-F238E27FC236}">
                <a16:creationId xmlns:a16="http://schemas.microsoft.com/office/drawing/2014/main" id="{17CFDFB9-1E32-47C1-AB60-97165F79138A}"/>
              </a:ext>
            </a:extLst>
          </p:cNvPr>
          <p:cNvSpPr txBox="1"/>
          <p:nvPr/>
        </p:nvSpPr>
        <p:spPr>
          <a:xfrm>
            <a:off x="12572598" y="6020681"/>
            <a:ext cx="5514860" cy="1128514"/>
          </a:xfrm>
          <a:prstGeom prst="rect">
            <a:avLst/>
          </a:prstGeom>
        </p:spPr>
        <p:txBody>
          <a:bodyPr wrap="square" lIns="0" tIns="0" rIns="0" bIns="0" rtlCol="0" anchor="t">
            <a:spAutoFit/>
          </a:bodyPr>
          <a:lstStyle/>
          <a:p>
            <a:pPr>
              <a:lnSpc>
                <a:spcPts val="2247"/>
              </a:lnSpc>
            </a:pPr>
            <a:r>
              <a:rPr lang="en-US" sz="2000" spc="137" dirty="0">
                <a:solidFill>
                  <a:srgbClr val="383027"/>
                </a:solidFill>
                <a:latin typeface="SimSun" panose="02010600030101010101" pitchFamily="2" charset="-122"/>
                <a:ea typeface="SimSun" panose="02010600030101010101" pitchFamily="2" charset="-122"/>
              </a:rPr>
              <a:t>Consider product improvements(Live 2, Major 2, and Jewelry 1 are underperforming), pricing adjustments, or increased marketing efforts.</a:t>
            </a:r>
            <a:endParaRPr lang="en-US" sz="2000" i="1" spc="137" dirty="0">
              <a:solidFill>
                <a:srgbClr val="383027"/>
              </a:solidFill>
              <a:latin typeface="SimSun" panose="02010600030101010101" pitchFamily="2" charset="-122"/>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51" y="-2233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23000">
                <a:srgbClr val="DDDDDD"/>
              </a:gs>
              <a:gs pos="0">
                <a:srgbClr val="DDDDDD"/>
              </a:gs>
              <a:gs pos="40000">
                <a:schemeClr val="bg1">
                  <a:lumMod val="75000"/>
                </a:schemeClr>
              </a:gs>
              <a:gs pos="59000">
                <a:schemeClr val="bg1">
                  <a:lumMod val="65000"/>
                </a:schemeClr>
              </a:gs>
              <a:gs pos="100000">
                <a:schemeClr val="bg1">
                  <a:lumMod val="50000"/>
                </a:schemeClr>
              </a:gs>
            </a:gsLst>
            <a:lin ang="2700000" scaled="1"/>
          </a:gradFill>
        </p:spPr>
        <p:txBody>
          <a:bodyPr/>
          <a:lstStyle/>
          <a:p>
            <a:endParaRPr lang="en-US"/>
          </a:p>
        </p:txBody>
      </p:sp>
      <p:sp>
        <p:nvSpPr>
          <p:cNvPr id="5" name="TextBox 5"/>
          <p:cNvSpPr txBox="1"/>
          <p:nvPr/>
        </p:nvSpPr>
        <p:spPr>
          <a:xfrm>
            <a:off x="4312758" y="518438"/>
            <a:ext cx="5137644" cy="500137"/>
          </a:xfrm>
          <a:prstGeom prst="rect">
            <a:avLst/>
          </a:prstGeom>
        </p:spPr>
        <p:txBody>
          <a:bodyPr lIns="0" tIns="0" rIns="0" bIns="0" rtlCol="0" anchor="t">
            <a:spAutoFit/>
          </a:bodyPr>
          <a:lstStyle>
            <a:defPPr>
              <a:defRPr lang="en-US"/>
            </a:defPPr>
            <a:lvl1pPr algn="ctr">
              <a:lnSpc>
                <a:spcPts val="3850"/>
              </a:lnSpc>
              <a:spcBef>
                <a:spcPct val="0"/>
              </a:spcBef>
              <a:defRPr sz="4400" spc="85">
                <a:solidFill>
                  <a:srgbClr val="2E2523"/>
                </a:solidFill>
                <a:latin typeface="Caravan" pitchFamily="2" charset="-52"/>
              </a:defRPr>
            </a:lvl1pPr>
          </a:lstStyle>
          <a:p>
            <a:r>
              <a:rPr lang="en-US" sz="8000" dirty="0">
                <a:solidFill>
                  <a:schemeClr val="bg2">
                    <a:lumMod val="10000"/>
                  </a:schemeClr>
                </a:solidFill>
              </a:rPr>
              <a:t>Products</a:t>
            </a:r>
          </a:p>
        </p:txBody>
      </p:sp>
      <p:sp>
        <p:nvSpPr>
          <p:cNvPr id="19" name="Slide Number Placeholder 18">
            <a:extLst>
              <a:ext uri="{FF2B5EF4-FFF2-40B4-BE49-F238E27FC236}">
                <a16:creationId xmlns:a16="http://schemas.microsoft.com/office/drawing/2014/main" id="{61C54769-6D19-45BC-B15A-2730AA56BFBA}"/>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7" name="TextBox 14">
            <a:extLst>
              <a:ext uri="{FF2B5EF4-FFF2-40B4-BE49-F238E27FC236}">
                <a16:creationId xmlns:a16="http://schemas.microsoft.com/office/drawing/2014/main" id="{36FA1A05-2439-4FDE-9F90-A0D3BF75B6F4}"/>
              </a:ext>
            </a:extLst>
          </p:cNvPr>
          <p:cNvSpPr txBox="1"/>
          <p:nvPr/>
        </p:nvSpPr>
        <p:spPr>
          <a:xfrm>
            <a:off x="15744617" y="6176849"/>
            <a:ext cx="2390647" cy="2995051"/>
          </a:xfrm>
          <a:prstGeom prst="rect">
            <a:avLst/>
          </a:prstGeom>
        </p:spPr>
        <p:txBody>
          <a:bodyPr wrap="square" lIns="0" tIns="0" rIns="0" bIns="0" rtlCol="0" anchor="t">
            <a:spAutoFit/>
          </a:bodyPr>
          <a:lstStyle/>
          <a:p>
            <a:pPr>
              <a:lnSpc>
                <a:spcPts val="3359"/>
              </a:lnSpc>
            </a:pPr>
            <a:r>
              <a:rPr lang="en-US" sz="2400" spc="228" dirty="0">
                <a:solidFill>
                  <a:srgbClr val="FFFBF7"/>
                </a:solidFill>
                <a:latin typeface="SimSun" panose="02010600030101010101" pitchFamily="2" charset="-122"/>
                <a:ea typeface="SimSun" panose="02010600030101010101" pitchFamily="2" charset="-122"/>
              </a:rPr>
              <a:t>This report shows how changes in product prices </a:t>
            </a:r>
            <a:r>
              <a:rPr lang="en-US" sz="2400" spc="228" dirty="0" err="1">
                <a:solidFill>
                  <a:srgbClr val="FFFBF7"/>
                </a:solidFill>
                <a:latin typeface="SimSun" panose="02010600030101010101" pitchFamily="2" charset="-122"/>
                <a:ea typeface="SimSun" panose="02010600030101010101" pitchFamily="2" charset="-122"/>
              </a:rPr>
              <a:t>affet</a:t>
            </a:r>
            <a:r>
              <a:rPr lang="en-US" sz="2400" spc="228" dirty="0">
                <a:solidFill>
                  <a:srgbClr val="FFFBF7"/>
                </a:solidFill>
                <a:latin typeface="SimSun" panose="02010600030101010101" pitchFamily="2" charset="-122"/>
                <a:ea typeface="SimSun" panose="02010600030101010101" pitchFamily="2" charset="-122"/>
              </a:rPr>
              <a:t> the total income.</a:t>
            </a:r>
          </a:p>
        </p:txBody>
      </p:sp>
      <p:grpSp>
        <p:nvGrpSpPr>
          <p:cNvPr id="10" name="Group 9">
            <a:extLst>
              <a:ext uri="{FF2B5EF4-FFF2-40B4-BE49-F238E27FC236}">
                <a16:creationId xmlns:a16="http://schemas.microsoft.com/office/drawing/2014/main" id="{CE1B55C6-2222-470A-8D32-43E4DEC06C3F}"/>
              </a:ext>
            </a:extLst>
          </p:cNvPr>
          <p:cNvGrpSpPr/>
          <p:nvPr/>
        </p:nvGrpSpPr>
        <p:grpSpPr>
          <a:xfrm>
            <a:off x="12155290" y="647699"/>
            <a:ext cx="5955598" cy="9296401"/>
            <a:chOff x="0" y="0"/>
            <a:chExt cx="1856401" cy="3483890"/>
          </a:xfrm>
          <a:blipFill>
            <a:blip r:embed="rId2"/>
            <a:stretch>
              <a:fillRect t="-9544" b="-6455"/>
            </a:stretch>
          </a:blipFill>
        </p:grpSpPr>
        <p:sp>
          <p:nvSpPr>
            <p:cNvPr id="11" name="Freeform 10">
              <a:extLst>
                <a:ext uri="{FF2B5EF4-FFF2-40B4-BE49-F238E27FC236}">
                  <a16:creationId xmlns:a16="http://schemas.microsoft.com/office/drawing/2014/main" id="{0172BDB4-B916-4885-85C4-E8888A7761A8}"/>
                </a:ext>
              </a:extLst>
            </p:cNvPr>
            <p:cNvSpPr/>
            <p:nvPr/>
          </p:nvSpPr>
          <p:spPr>
            <a:xfrm>
              <a:off x="0" y="0"/>
              <a:ext cx="1856401" cy="3483890"/>
            </a:xfrm>
            <a:custGeom>
              <a:avLst/>
              <a:gdLst/>
              <a:ahLst/>
              <a:cxnLst/>
              <a:rect l="l" t="t" r="r" b="b"/>
              <a:pathLst>
                <a:path w="1693343" h="3483890">
                  <a:moveTo>
                    <a:pt x="0" y="0"/>
                  </a:moveTo>
                  <a:lnTo>
                    <a:pt x="1693343" y="0"/>
                  </a:lnTo>
                  <a:lnTo>
                    <a:pt x="1693343" y="3483890"/>
                  </a:lnTo>
                  <a:lnTo>
                    <a:pt x="0" y="3483890"/>
                  </a:lnTo>
                  <a:close/>
                </a:path>
              </a:pathLst>
            </a:custGeom>
            <a:grpFill/>
          </p:spPr>
          <p:txBody>
            <a:bodyPr/>
            <a:lstStyle/>
            <a:p>
              <a:endParaRPr lang="ru-RU" dirty="0"/>
            </a:p>
          </p:txBody>
        </p:sp>
      </p:grpSp>
      <p:pic>
        <p:nvPicPr>
          <p:cNvPr id="12" name="Picture 11">
            <a:extLst>
              <a:ext uri="{FF2B5EF4-FFF2-40B4-BE49-F238E27FC236}">
                <a16:creationId xmlns:a16="http://schemas.microsoft.com/office/drawing/2014/main" id="{7140297C-235F-4054-9091-35824631B160}"/>
              </a:ext>
            </a:extLst>
          </p:cNvPr>
          <p:cNvPicPr>
            <a:picLocks noChangeAspect="1"/>
          </p:cNvPicPr>
          <p:nvPr/>
        </p:nvPicPr>
        <p:blipFill>
          <a:blip r:embed="rId3"/>
          <a:stretch>
            <a:fillRect/>
          </a:stretch>
        </p:blipFill>
        <p:spPr>
          <a:xfrm>
            <a:off x="304799" y="1466018"/>
            <a:ext cx="13998151" cy="8023229"/>
          </a:xfrm>
          <a:prstGeom prst="rect">
            <a:avLst/>
          </a:prstGeom>
        </p:spPr>
      </p:pic>
      <p:sp>
        <p:nvSpPr>
          <p:cNvPr id="14" name="TextBox 14">
            <a:extLst>
              <a:ext uri="{FF2B5EF4-FFF2-40B4-BE49-F238E27FC236}">
                <a16:creationId xmlns:a16="http://schemas.microsoft.com/office/drawing/2014/main" id="{ACCF7A36-1A28-4D6D-86BF-754BF0004143}"/>
              </a:ext>
            </a:extLst>
          </p:cNvPr>
          <p:cNvSpPr txBox="1"/>
          <p:nvPr/>
        </p:nvSpPr>
        <p:spPr>
          <a:xfrm>
            <a:off x="14426176" y="1866900"/>
            <a:ext cx="3709088" cy="8227252"/>
          </a:xfrm>
          <a:prstGeom prst="rect">
            <a:avLst/>
          </a:prstGeom>
        </p:spPr>
        <p:txBody>
          <a:bodyPr wrap="square" lIns="0" tIns="0" rIns="0" bIns="0" rtlCol="0" anchor="t">
            <a:spAutoFit/>
          </a:bodyPr>
          <a:lstStyle/>
          <a:p>
            <a:pPr>
              <a:lnSpc>
                <a:spcPts val="3359"/>
              </a:lnSpc>
            </a:pPr>
            <a:r>
              <a:rPr lang="en-US" sz="2400" spc="228" dirty="0">
                <a:solidFill>
                  <a:srgbClr val="FFFBF7"/>
                </a:solidFill>
                <a:latin typeface="SimSun" panose="02010600030101010101" pitchFamily="2" charset="-122"/>
                <a:ea typeface="SimSun" panose="02010600030101010101" pitchFamily="2" charset="-122"/>
              </a:rPr>
              <a:t>This report shows how changes in product prices affect the total income.</a:t>
            </a:r>
          </a:p>
          <a:p>
            <a:pPr>
              <a:lnSpc>
                <a:spcPts val="3359"/>
              </a:lnSpc>
            </a:pPr>
            <a:endParaRPr lang="en-US" sz="2400" spc="228" dirty="0">
              <a:solidFill>
                <a:srgbClr val="FFFBF7"/>
              </a:solidFill>
              <a:latin typeface="SimSun" panose="02010600030101010101" pitchFamily="2" charset="-122"/>
              <a:ea typeface="SimSun" panose="02010600030101010101" pitchFamily="2" charset="-122"/>
            </a:endParaRPr>
          </a:p>
          <a:p>
            <a:pPr>
              <a:lnSpc>
                <a:spcPts val="3359"/>
              </a:lnSpc>
            </a:pPr>
            <a:r>
              <a:rPr lang="en-US" sz="2800" spc="228" dirty="0">
                <a:solidFill>
                  <a:srgbClr val="FFFBF7"/>
                </a:solidFill>
                <a:latin typeface="SimSun" panose="02010600030101010101" pitchFamily="2" charset="-122"/>
                <a:ea typeface="SimSun" panose="02010600030101010101" pitchFamily="2" charset="-122"/>
              </a:rPr>
              <a:t>Quarterly Variations</a:t>
            </a:r>
            <a:r>
              <a:rPr lang="en-US" sz="2400" spc="228" dirty="0">
                <a:solidFill>
                  <a:srgbClr val="FFFBF7"/>
                </a:solidFill>
                <a:latin typeface="SimSun" panose="02010600030101010101" pitchFamily="2" charset="-122"/>
                <a:ea typeface="SimSun" panose="02010600030101010101" pitchFamily="2" charset="-122"/>
              </a:rPr>
              <a:t>:</a:t>
            </a:r>
          </a:p>
          <a:p>
            <a:pPr>
              <a:lnSpc>
                <a:spcPts val="3359"/>
              </a:lnSpc>
            </a:pPr>
            <a:endParaRPr lang="en-US" sz="2400" spc="228" dirty="0">
              <a:solidFill>
                <a:srgbClr val="FFFBF7"/>
              </a:solidFill>
              <a:latin typeface="SimSun" panose="02010600030101010101" pitchFamily="2" charset="-122"/>
              <a:ea typeface="SimSun" panose="02010600030101010101" pitchFamily="2" charset="-122"/>
            </a:endParaRPr>
          </a:p>
          <a:p>
            <a:pPr>
              <a:lnSpc>
                <a:spcPts val="3359"/>
              </a:lnSpc>
            </a:pPr>
            <a:r>
              <a:rPr lang="en-US" sz="2400" spc="228" dirty="0">
                <a:solidFill>
                  <a:srgbClr val="FFFBF7"/>
                </a:solidFill>
                <a:latin typeface="SimSun" panose="02010600030101010101" pitchFamily="2" charset="-122"/>
                <a:ea typeface="SimSun" panose="02010600030101010101" pitchFamily="2" charset="-122"/>
              </a:rPr>
              <a:t>The graph indicates significant quarter-to-quarter changes, which could be due to seasonal factors, market conditions, or strategic pricing decisions.</a:t>
            </a:r>
          </a:p>
          <a:p>
            <a:pPr>
              <a:lnSpc>
                <a:spcPts val="3359"/>
              </a:lnSpc>
            </a:pPr>
            <a:endParaRPr lang="en-US" sz="2400" spc="228" dirty="0">
              <a:solidFill>
                <a:srgbClr val="FFFBF7"/>
              </a:solidFill>
              <a:latin typeface="SimSun" panose="02010600030101010101" pitchFamily="2" charset="-122"/>
              <a:ea typeface="SimSun" panose="02010600030101010101" pitchFamily="2" charset="-122"/>
            </a:endParaRPr>
          </a:p>
          <a:p>
            <a:pPr>
              <a:lnSpc>
                <a:spcPts val="3359"/>
              </a:lnSpc>
            </a:pPr>
            <a:endParaRPr lang="en-US" sz="2400" spc="228" dirty="0">
              <a:solidFill>
                <a:srgbClr val="FFFBF7"/>
              </a:solidFill>
              <a:latin typeface="SimSun" panose="02010600030101010101" pitchFamily="2" charset="-122"/>
              <a:ea typeface="SimSun" panose="02010600030101010101" pitchFamily="2" charset="-122"/>
            </a:endParaRPr>
          </a:p>
        </p:txBody>
      </p:sp>
      <p:sp>
        <p:nvSpPr>
          <p:cNvPr id="3" name="AutoShape 3"/>
          <p:cNvSpPr/>
          <p:nvPr/>
        </p:nvSpPr>
        <p:spPr>
          <a:xfrm>
            <a:off x="14287" y="9639300"/>
            <a:ext cx="18295864" cy="0"/>
          </a:xfrm>
          <a:prstGeom prst="line">
            <a:avLst/>
          </a:prstGeom>
          <a:ln w="19050" cap="rnd">
            <a:solidFill>
              <a:srgbClr val="FFF0E3"/>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47406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3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US"/>
          </a:p>
        </p:txBody>
      </p:sp>
      <p:sp>
        <p:nvSpPr>
          <p:cNvPr id="6" name="TextBox 6"/>
          <p:cNvSpPr txBox="1"/>
          <p:nvPr/>
        </p:nvSpPr>
        <p:spPr>
          <a:xfrm>
            <a:off x="14354047" y="4134407"/>
            <a:ext cx="3744924" cy="4809009"/>
          </a:xfrm>
          <a:prstGeom prst="rect">
            <a:avLst/>
          </a:prstGeom>
        </p:spPr>
        <p:txBody>
          <a:bodyPr wrap="square" lIns="0" tIns="0" rIns="0" bIns="0" rtlCol="0" anchor="t">
            <a:spAutoFit/>
          </a:bodyPr>
          <a:lstStyle/>
          <a:p>
            <a:pPr>
              <a:lnSpc>
                <a:spcPts val="2479"/>
              </a:lnSpc>
            </a:pPr>
            <a:r>
              <a:rPr lang="en-US" sz="2400" spc="151" dirty="0">
                <a:solidFill>
                  <a:srgbClr val="383027"/>
                </a:solidFill>
                <a:latin typeface="SimSun" panose="02010600030101010101" pitchFamily="2" charset="-122"/>
                <a:ea typeface="SimSun" panose="02010600030101010101" pitchFamily="2" charset="-122"/>
              </a:rPr>
              <a:t>On all three regions Life Insurance takes the lead, closely followed by Health Insurance (in the Premium Segment). In the Gold Segment, life insurance is mainly provided. Property Insurance holds a miniscule relevance in the overall revenue composition of the company.</a:t>
            </a:r>
            <a:endParaRPr lang="en-US" sz="2400" spc="152" dirty="0">
              <a:solidFill>
                <a:srgbClr val="383027"/>
              </a:solidFill>
              <a:latin typeface="SimSun" panose="02010600030101010101" pitchFamily="2" charset="-122"/>
              <a:ea typeface="SimSun" panose="02010600030101010101" pitchFamily="2" charset="-122"/>
            </a:endParaRPr>
          </a:p>
        </p:txBody>
      </p:sp>
      <p:sp>
        <p:nvSpPr>
          <p:cNvPr id="8" name="AutoShape 8"/>
          <p:cNvSpPr/>
          <p:nvPr/>
        </p:nvSpPr>
        <p:spPr>
          <a:xfrm>
            <a:off x="5820850" y="949892"/>
            <a:ext cx="3340083" cy="0"/>
          </a:xfrm>
          <a:prstGeom prst="line">
            <a:avLst/>
          </a:prstGeom>
          <a:ln w="19050" cap="rnd">
            <a:solidFill>
              <a:srgbClr val="2E2523"/>
            </a:solidFill>
            <a:prstDash val="solid"/>
            <a:headEnd type="none" w="sm" len="sm"/>
            <a:tailEnd type="none" w="sm" len="sm"/>
          </a:ln>
        </p:spPr>
        <p:txBody>
          <a:bodyPr/>
          <a:lstStyle/>
          <a:p>
            <a:endParaRPr lang="en-US"/>
          </a:p>
        </p:txBody>
      </p:sp>
      <p:grpSp>
        <p:nvGrpSpPr>
          <p:cNvPr id="9" name="Group 9"/>
          <p:cNvGrpSpPr/>
          <p:nvPr/>
        </p:nvGrpSpPr>
        <p:grpSpPr>
          <a:xfrm>
            <a:off x="-78364" y="0"/>
            <a:ext cx="5487901" cy="10299089"/>
            <a:chOff x="0" y="0"/>
            <a:chExt cx="1856401" cy="3483890"/>
          </a:xfrm>
        </p:grpSpPr>
        <p:sp>
          <p:nvSpPr>
            <p:cNvPr id="10" name="Freeform 10"/>
            <p:cNvSpPr/>
            <p:nvPr/>
          </p:nvSpPr>
          <p:spPr>
            <a:xfrm>
              <a:off x="0" y="0"/>
              <a:ext cx="1856401" cy="3483890"/>
            </a:xfrm>
            <a:custGeom>
              <a:avLst/>
              <a:gdLst/>
              <a:ahLst/>
              <a:cxnLst/>
              <a:rect l="l" t="t" r="r" b="b"/>
              <a:pathLst>
                <a:path w="1693343" h="3483890">
                  <a:moveTo>
                    <a:pt x="0" y="0"/>
                  </a:moveTo>
                  <a:lnTo>
                    <a:pt x="1693343" y="0"/>
                  </a:lnTo>
                  <a:lnTo>
                    <a:pt x="1693343" y="3483890"/>
                  </a:lnTo>
                  <a:lnTo>
                    <a:pt x="0" y="3483890"/>
                  </a:lnTo>
                  <a:close/>
                </a:path>
              </a:pathLst>
            </a:custGeom>
            <a:solidFill>
              <a:srgbClr val="383027"/>
            </a:solidFill>
          </p:spPr>
          <p:txBody>
            <a:bodyPr/>
            <a:lstStyle/>
            <a:p>
              <a:endParaRPr lang="ru-RU" dirty="0"/>
            </a:p>
          </p:txBody>
        </p:sp>
      </p:grpSp>
      <p:sp>
        <p:nvSpPr>
          <p:cNvPr id="14" name="TextBox 14"/>
          <p:cNvSpPr txBox="1"/>
          <p:nvPr/>
        </p:nvSpPr>
        <p:spPr>
          <a:xfrm>
            <a:off x="696671" y="447831"/>
            <a:ext cx="8688194" cy="502061"/>
          </a:xfrm>
          <a:prstGeom prst="rect">
            <a:avLst/>
          </a:prstGeom>
        </p:spPr>
        <p:txBody>
          <a:bodyPr wrap="square" lIns="0" tIns="0" rIns="0" bIns="0" rtlCol="0" anchor="t">
            <a:spAutoFit/>
          </a:bodyPr>
          <a:lstStyle/>
          <a:p>
            <a:pPr>
              <a:lnSpc>
                <a:spcPts val="3359"/>
              </a:lnSpc>
            </a:pPr>
            <a:r>
              <a:rPr lang="en-US" sz="4800" spc="228" dirty="0">
                <a:solidFill>
                  <a:srgbClr val="FFFBF7"/>
                </a:solidFill>
                <a:latin typeface="Cormorant Garamond Bold" panose="020B0604020202020204" charset="0"/>
                <a:ea typeface="SimSun" panose="02010600030101010101" pitchFamily="2" charset="-122"/>
              </a:rPr>
              <a:t>SALES TRENDS </a:t>
            </a:r>
            <a:r>
              <a:rPr lang="en-US" sz="4800" spc="228" dirty="0">
                <a:solidFill>
                  <a:schemeClr val="bg2">
                    <a:lumMod val="10000"/>
                  </a:schemeClr>
                </a:solidFill>
                <a:latin typeface="Cormorant Garamond Bold" panose="020B0604020202020204" charset="0"/>
                <a:ea typeface="SimSun" panose="02010600030101010101" pitchFamily="2" charset="-122"/>
              </a:rPr>
              <a:t>BY DIVISION</a:t>
            </a:r>
          </a:p>
        </p:txBody>
      </p:sp>
      <p:sp>
        <p:nvSpPr>
          <p:cNvPr id="15" name="AutoShape 15"/>
          <p:cNvSpPr/>
          <p:nvPr/>
        </p:nvSpPr>
        <p:spPr>
          <a:xfrm flipV="1">
            <a:off x="749302" y="949892"/>
            <a:ext cx="4109856" cy="21167"/>
          </a:xfrm>
          <a:prstGeom prst="line">
            <a:avLst/>
          </a:prstGeom>
          <a:ln w="19050" cap="rnd">
            <a:solidFill>
              <a:srgbClr val="FFFBF7"/>
            </a:solidFill>
            <a:prstDash val="solid"/>
            <a:headEnd type="none" w="sm" len="sm"/>
            <a:tailEnd type="none" w="sm" len="sm"/>
          </a:ln>
        </p:spPr>
        <p:txBody>
          <a:bodyPr/>
          <a:lstStyle/>
          <a:p>
            <a:endParaRPr lang="en-US"/>
          </a:p>
        </p:txBody>
      </p:sp>
      <p:sp>
        <p:nvSpPr>
          <p:cNvPr id="16" name="Slide Number Placeholder 15">
            <a:extLst>
              <a:ext uri="{FF2B5EF4-FFF2-40B4-BE49-F238E27FC236}">
                <a16:creationId xmlns:a16="http://schemas.microsoft.com/office/drawing/2014/main" id="{D358DD8B-F9B5-46D7-A68A-67CEFFF1ED37}"/>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18" name="AutoShape 3">
            <a:extLst>
              <a:ext uri="{FF2B5EF4-FFF2-40B4-BE49-F238E27FC236}">
                <a16:creationId xmlns:a16="http://schemas.microsoft.com/office/drawing/2014/main" id="{CD11D470-56C8-4591-9270-CE7FCC7CBFA1}"/>
              </a:ext>
            </a:extLst>
          </p:cNvPr>
          <p:cNvSpPr/>
          <p:nvPr/>
        </p:nvSpPr>
        <p:spPr>
          <a:xfrm flipV="1">
            <a:off x="5617603" y="9596448"/>
            <a:ext cx="12428464" cy="1"/>
          </a:xfrm>
          <a:prstGeom prst="line">
            <a:avLst/>
          </a:prstGeom>
          <a:ln w="19050" cap="rnd">
            <a:solidFill>
              <a:schemeClr val="bg2">
                <a:lumMod val="10000"/>
              </a:schemeClr>
            </a:solidFill>
            <a:prstDash val="solid"/>
            <a:headEnd type="none" w="sm" len="sm"/>
            <a:tailEnd type="none" w="sm" len="sm"/>
          </a:ln>
        </p:spPr>
        <p:txBody>
          <a:bodyPr/>
          <a:lstStyle/>
          <a:p>
            <a:endParaRPr lang="en-US"/>
          </a:p>
        </p:txBody>
      </p:sp>
      <p:pic>
        <p:nvPicPr>
          <p:cNvPr id="21" name="Picture 20">
            <a:extLst>
              <a:ext uri="{FF2B5EF4-FFF2-40B4-BE49-F238E27FC236}">
                <a16:creationId xmlns:a16="http://schemas.microsoft.com/office/drawing/2014/main" id="{AAFE456B-1E30-4FD0-B817-581974CFA1D0}"/>
              </a:ext>
            </a:extLst>
          </p:cNvPr>
          <p:cNvPicPr>
            <a:picLocks noChangeAspect="1"/>
          </p:cNvPicPr>
          <p:nvPr/>
        </p:nvPicPr>
        <p:blipFill>
          <a:blip r:embed="rId3"/>
          <a:stretch>
            <a:fillRect/>
          </a:stretch>
        </p:blipFill>
        <p:spPr>
          <a:xfrm>
            <a:off x="696671" y="1470913"/>
            <a:ext cx="13364918" cy="7472503"/>
          </a:xfrm>
          <a:prstGeom prst="rect">
            <a:avLst/>
          </a:prstGeom>
        </p:spPr>
      </p:pic>
      <p:pic>
        <p:nvPicPr>
          <p:cNvPr id="25" name="Picture 24">
            <a:extLst>
              <a:ext uri="{FF2B5EF4-FFF2-40B4-BE49-F238E27FC236}">
                <a16:creationId xmlns:a16="http://schemas.microsoft.com/office/drawing/2014/main" id="{8CD4A243-D68A-4FB7-B5F8-026C119F0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1927" y="677851"/>
            <a:ext cx="3804140" cy="25314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TotalTime>
  <Words>1301</Words>
  <Application>Microsoft Office PowerPoint</Application>
  <PresentationFormat>Custom</PresentationFormat>
  <Paragraphs>227</Paragraphs>
  <Slides>17</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Cormorant Garamond Light</vt:lpstr>
      <vt:lpstr>Cormorant Garamond Medium</vt:lpstr>
      <vt:lpstr>Cormorant Garamond Medium Italics</vt:lpstr>
      <vt:lpstr>Arial</vt:lpstr>
      <vt:lpstr>Caravan</vt:lpstr>
      <vt:lpstr>Stem SemLt</vt:lpstr>
      <vt:lpstr>Calgary</vt:lpstr>
      <vt:lpstr>SimSun</vt:lpstr>
      <vt:lpstr>Evolve Sans</vt:lpstr>
      <vt:lpstr>Stem Med</vt:lpstr>
      <vt:lpstr>Cormorant Garamond Bold</vt:lpstr>
      <vt:lpstr>Cormorant Garamond Bold Italics</vt:lpstr>
      <vt:lpstr>Stem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Brownie elegance and modern Presentation</dc:title>
  <dc:creator>Tatiana Shupik</dc:creator>
  <cp:lastModifiedBy>Tatiana Shupik</cp:lastModifiedBy>
  <cp:revision>84</cp:revision>
  <dcterms:created xsi:type="dcterms:W3CDTF">2006-08-16T00:00:00Z</dcterms:created>
  <dcterms:modified xsi:type="dcterms:W3CDTF">2025-01-19T15:43:02Z</dcterms:modified>
  <dc:identifier>DAGA00_ThIc</dc:identifier>
</cp:coreProperties>
</file>